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9D6103-3592-4950-8528-8FEE7AFC288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356784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9D6103-3592-4950-8528-8FEE7AFC288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177594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9D6103-3592-4950-8528-8FEE7AFC288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C978B-7B9C-41A8-81BB-59C11CBCD9A8}"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20586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9D6103-3592-4950-8528-8FEE7AFC288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1407020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9D6103-3592-4950-8528-8FEE7AFC288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C978B-7B9C-41A8-81BB-59C11CBCD9A8}"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8759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9D6103-3592-4950-8528-8FEE7AFC288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2160985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D6103-3592-4950-8528-8FEE7AFC288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152505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D6103-3592-4950-8528-8FEE7AFC288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83066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D6103-3592-4950-8528-8FEE7AFC288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26806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9D6103-3592-4950-8528-8FEE7AFC288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9834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9D6103-3592-4950-8528-8FEE7AFC288D}" type="datetimeFigureOut">
              <a:rPr lang="en-IN" smtClean="0"/>
              <a:t>15-05-2024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374521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9D6103-3592-4950-8528-8FEE7AFC288D}" type="datetimeFigureOut">
              <a:rPr lang="en-IN" smtClean="0"/>
              <a:t>15-05-2024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210173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9D6103-3592-4950-8528-8FEE7AFC288D}" type="datetimeFigureOut">
              <a:rPr lang="en-IN" smtClean="0"/>
              <a:t>15-05-2024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25722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D6103-3592-4950-8528-8FEE7AFC288D}" type="datetimeFigureOut">
              <a:rPr lang="en-IN" smtClean="0"/>
              <a:t>15-05-2024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50381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9D6103-3592-4950-8528-8FEE7AFC288D}" type="datetimeFigureOut">
              <a:rPr lang="en-IN" smtClean="0"/>
              <a:t>15-05-2024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417556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9D6103-3592-4950-8528-8FEE7AFC288D}" type="datetimeFigureOut">
              <a:rPr lang="en-IN" smtClean="0"/>
              <a:t>15-05-2024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C978B-7B9C-41A8-81BB-59C11CBCD9A8}" type="slidenum">
              <a:rPr lang="en-IN" smtClean="0"/>
              <a:t>‹#›</a:t>
            </a:fld>
            <a:endParaRPr lang="en-IN"/>
          </a:p>
        </p:txBody>
      </p:sp>
    </p:spTree>
    <p:extLst>
      <p:ext uri="{BB962C8B-B14F-4D97-AF65-F5344CB8AC3E}">
        <p14:creationId xmlns:p14="http://schemas.microsoft.com/office/powerpoint/2010/main" val="15776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9D6103-3592-4950-8528-8FEE7AFC288D}" type="datetimeFigureOut">
              <a:rPr lang="en-IN" smtClean="0"/>
              <a:t>15-05-2024</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9C978B-7B9C-41A8-81BB-59C11CBCD9A8}" type="slidenum">
              <a:rPr lang="en-IN" smtClean="0"/>
              <a:t>‹#›</a:t>
            </a:fld>
            <a:endParaRPr lang="en-IN"/>
          </a:p>
        </p:txBody>
      </p:sp>
    </p:spTree>
    <p:extLst>
      <p:ext uri="{BB962C8B-B14F-4D97-AF65-F5344CB8AC3E}">
        <p14:creationId xmlns:p14="http://schemas.microsoft.com/office/powerpoint/2010/main" val="2080484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ainting of a person wearing a crown&#10;&#10;Description automatically generated">
            <a:extLst>
              <a:ext uri="{FF2B5EF4-FFF2-40B4-BE49-F238E27FC236}">
                <a16:creationId xmlns:a16="http://schemas.microsoft.com/office/drawing/2014/main" id="{D952D8F7-389F-C3D9-2278-CF63FD5AE624}"/>
              </a:ext>
            </a:extLst>
          </p:cNvPr>
          <p:cNvPicPr>
            <a:picLocks noChangeAspect="1"/>
          </p:cNvPicPr>
          <p:nvPr/>
        </p:nvPicPr>
        <p:blipFill rotWithShape="1">
          <a:blip r:embed="rId2">
            <a:extLst>
              <a:ext uri="{28A0092B-C50C-407E-A947-70E740481C1C}">
                <a14:useLocalDpi xmlns:a14="http://schemas.microsoft.com/office/drawing/2010/main" val="0"/>
              </a:ext>
            </a:extLst>
          </a:blip>
          <a:srcRect l="731" t="28653" b="1393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E0BBA240-4D4B-C484-891E-EB41696F5535}"/>
              </a:ext>
            </a:extLst>
          </p:cNvPr>
          <p:cNvSpPr>
            <a:spLocks noGrp="1"/>
          </p:cNvSpPr>
          <p:nvPr>
            <p:ph type="ctrTitle"/>
          </p:nvPr>
        </p:nvSpPr>
        <p:spPr>
          <a:xfrm>
            <a:off x="5380563" y="1678665"/>
            <a:ext cx="3887839" cy="2372168"/>
          </a:xfrm>
        </p:spPr>
        <p:txBody>
          <a:bodyPr>
            <a:normAutofit/>
          </a:bodyPr>
          <a:lstStyle/>
          <a:p>
            <a:pPr>
              <a:lnSpc>
                <a:spcPct val="90000"/>
              </a:lnSpc>
            </a:pPr>
            <a:r>
              <a:rPr lang="en-IN" sz="4200">
                <a:latin typeface="Broadway" panose="04040905080B02020502" pitchFamily="82" charset="0"/>
              </a:rPr>
              <a:t>Significance of Lord Ram Globally</a:t>
            </a:r>
            <a:endParaRPr lang="en-IN" sz="4200" dirty="0">
              <a:latin typeface="Broadway" panose="04040905080B02020502" pitchFamily="82" charset="0"/>
            </a:endParaRPr>
          </a:p>
        </p:txBody>
      </p:sp>
      <p:sp>
        <p:nvSpPr>
          <p:cNvPr id="3" name="Subtitle 2">
            <a:extLst>
              <a:ext uri="{FF2B5EF4-FFF2-40B4-BE49-F238E27FC236}">
                <a16:creationId xmlns:a16="http://schemas.microsoft.com/office/drawing/2014/main" id="{0ACED5B4-05CD-4F8E-9179-B52709B95ED9}"/>
              </a:ext>
            </a:extLst>
          </p:cNvPr>
          <p:cNvSpPr>
            <a:spLocks noGrp="1"/>
          </p:cNvSpPr>
          <p:nvPr>
            <p:ph type="subTitle" idx="1"/>
          </p:nvPr>
        </p:nvSpPr>
        <p:spPr>
          <a:xfrm>
            <a:off x="5380563" y="4050833"/>
            <a:ext cx="3893440" cy="1096899"/>
          </a:xfrm>
        </p:spPr>
        <p:txBody>
          <a:bodyPr>
            <a:normAutofit/>
          </a:bodyPr>
          <a:lstStyle/>
          <a:p>
            <a:endParaRPr lang="en-IN" dirty="0"/>
          </a:p>
        </p:txBody>
      </p:sp>
    </p:spTree>
    <p:extLst>
      <p:ext uri="{BB962C8B-B14F-4D97-AF65-F5344CB8AC3E}">
        <p14:creationId xmlns:p14="http://schemas.microsoft.com/office/powerpoint/2010/main" val="4209137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B825-D1E0-20D9-FFE5-EF6E15CDA1AF}"/>
              </a:ext>
            </a:extLst>
          </p:cNvPr>
          <p:cNvSpPr>
            <a:spLocks noGrp="1"/>
          </p:cNvSpPr>
          <p:nvPr>
            <p:ph type="title"/>
          </p:nvPr>
        </p:nvSpPr>
        <p:spPr>
          <a:xfrm>
            <a:off x="677334" y="609600"/>
            <a:ext cx="8596668" cy="1320800"/>
          </a:xfrm>
        </p:spPr>
        <p:txBody>
          <a:bodyPr anchor="t">
            <a:normAutofit/>
          </a:bodyPr>
          <a:lstStyle/>
          <a:p>
            <a:r>
              <a:rPr lang="en-IN" b="1" i="0">
                <a:effectLst/>
                <a:highlight>
                  <a:srgbClr val="FFFFFF"/>
                </a:highlight>
                <a:latin typeface="Söhne"/>
              </a:rPr>
              <a:t>Myanmar (Burma)</a:t>
            </a:r>
            <a:br>
              <a:rPr lang="en-IN" b="1" i="0">
                <a:effectLst/>
                <a:highlight>
                  <a:srgbClr val="FFFFFF"/>
                </a:highlight>
                <a:latin typeface="Söhne"/>
              </a:rPr>
            </a:br>
            <a:endParaRPr lang="en-IN"/>
          </a:p>
        </p:txBody>
      </p:sp>
      <p:sp>
        <p:nvSpPr>
          <p:cNvPr id="3" name="Content Placeholder 2">
            <a:extLst>
              <a:ext uri="{FF2B5EF4-FFF2-40B4-BE49-F238E27FC236}">
                <a16:creationId xmlns:a16="http://schemas.microsoft.com/office/drawing/2014/main" id="{6CBD85B2-0B5C-891E-B26F-CF9B65E38215}"/>
              </a:ext>
            </a:extLst>
          </p:cNvPr>
          <p:cNvSpPr>
            <a:spLocks noGrp="1"/>
          </p:cNvSpPr>
          <p:nvPr>
            <p:ph idx="1"/>
          </p:nvPr>
        </p:nvSpPr>
        <p:spPr>
          <a:xfrm>
            <a:off x="561720" y="1628787"/>
            <a:ext cx="6112349" cy="4619613"/>
          </a:xfrm>
        </p:spPr>
        <p:txBody>
          <a:bodyPr>
            <a:noAutofit/>
          </a:bodyPr>
          <a:lstStyle/>
          <a:p>
            <a:pPr>
              <a:lnSpc>
                <a:spcPct val="90000"/>
              </a:lnSpc>
            </a:pPr>
            <a:r>
              <a:rPr lang="en-US" sz="2400" b="1" i="0" dirty="0">
                <a:effectLst/>
                <a:highlight>
                  <a:srgbClr val="FFFFFF"/>
                </a:highlight>
                <a:latin typeface="Söhne"/>
              </a:rPr>
              <a:t>Yama </a:t>
            </a:r>
            <a:r>
              <a:rPr lang="en-US" sz="2400" b="1" i="0" dirty="0" err="1">
                <a:effectLst/>
                <a:highlight>
                  <a:srgbClr val="FFFFFF"/>
                </a:highlight>
                <a:latin typeface="Söhne"/>
              </a:rPr>
              <a:t>Zatdaw</a:t>
            </a:r>
            <a:r>
              <a:rPr lang="en-US" sz="2400" b="1" i="0" dirty="0">
                <a:effectLst/>
                <a:highlight>
                  <a:srgbClr val="FFFFFF"/>
                </a:highlight>
                <a:latin typeface="Söhne"/>
              </a:rPr>
              <a:t>:</a:t>
            </a:r>
            <a:r>
              <a:rPr lang="en-US" sz="2400" b="0" i="0" dirty="0">
                <a:effectLst/>
                <a:highlight>
                  <a:srgbClr val="FFFFFF"/>
                </a:highlight>
                <a:latin typeface="Söhne"/>
              </a:rPr>
              <a:t> The Burmese adaptation of the Ramayana, Yama </a:t>
            </a:r>
            <a:r>
              <a:rPr lang="en-US" sz="2400" b="0" i="0" dirty="0" err="1">
                <a:effectLst/>
                <a:highlight>
                  <a:srgbClr val="FFFFFF"/>
                </a:highlight>
                <a:latin typeface="Söhne"/>
              </a:rPr>
              <a:t>Zatdaw</a:t>
            </a:r>
            <a:r>
              <a:rPr lang="en-US" sz="2400" b="0" i="0" dirty="0">
                <a:effectLst/>
                <a:highlight>
                  <a:srgbClr val="FFFFFF"/>
                </a:highlight>
                <a:latin typeface="Söhne"/>
              </a:rPr>
              <a:t>, is performed in traditional Burmese theater and dance. It is an integral part of Myanmar's cultural history and is celebrated in various festivals.</a:t>
            </a:r>
          </a:p>
          <a:p>
            <a:pPr>
              <a:lnSpc>
                <a:spcPct val="90000"/>
              </a:lnSpc>
            </a:pPr>
            <a:r>
              <a:rPr lang="en-US" sz="2400" b="0" i="0" dirty="0">
                <a:effectLst/>
                <a:highlight>
                  <a:srgbClr val="FFFFFF"/>
                </a:highlight>
                <a:latin typeface="Söhne"/>
              </a:rPr>
              <a:t>It also has components of Burmese culture, folklore, and Buddhism, making it distinct from the original Indian version. </a:t>
            </a:r>
          </a:p>
          <a:p>
            <a:pPr>
              <a:lnSpc>
                <a:spcPct val="90000"/>
              </a:lnSpc>
            </a:pPr>
            <a:r>
              <a:rPr lang="en-US" sz="2400" b="0" i="0" dirty="0">
                <a:effectLst/>
                <a:highlight>
                  <a:srgbClr val="FFFFFF"/>
                </a:highlight>
                <a:latin typeface="Söhne"/>
              </a:rPr>
              <a:t>The epic has influenced Burmese literature and moral teachings, contributing to the cultural and educational landscape</a:t>
            </a:r>
            <a:endParaRPr lang="en-IN" sz="2400" dirty="0">
              <a:latin typeface="Söhne"/>
            </a:endParaRPr>
          </a:p>
        </p:txBody>
      </p:sp>
      <p:pic>
        <p:nvPicPr>
          <p:cNvPr id="7" name="Picture 6" descr="A group of people in clothing on a stage&#10;&#10;Description automatically generated">
            <a:extLst>
              <a:ext uri="{FF2B5EF4-FFF2-40B4-BE49-F238E27FC236}">
                <a16:creationId xmlns:a16="http://schemas.microsoft.com/office/drawing/2014/main" id="{B2722CA9-9CB4-1F28-9D67-2FBB69E26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379" y="1930400"/>
            <a:ext cx="5113868" cy="3146097"/>
          </a:xfrm>
          <a:prstGeom prst="rect">
            <a:avLst/>
          </a:prstGeom>
        </p:spPr>
      </p:pic>
    </p:spTree>
    <p:extLst>
      <p:ext uri="{BB962C8B-B14F-4D97-AF65-F5344CB8AC3E}">
        <p14:creationId xmlns:p14="http://schemas.microsoft.com/office/powerpoint/2010/main" val="173961093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1532A-E8A0-A004-B273-A4C9B37FEB75}"/>
              </a:ext>
            </a:extLst>
          </p:cNvPr>
          <p:cNvSpPr>
            <a:spLocks noGrp="1"/>
          </p:cNvSpPr>
          <p:nvPr>
            <p:ph type="title"/>
          </p:nvPr>
        </p:nvSpPr>
        <p:spPr>
          <a:xfrm>
            <a:off x="677334" y="609600"/>
            <a:ext cx="8596668" cy="1320800"/>
          </a:xfrm>
        </p:spPr>
        <p:txBody>
          <a:bodyPr>
            <a:normAutofit/>
          </a:bodyPr>
          <a:lstStyle/>
          <a:p>
            <a:pPr>
              <a:lnSpc>
                <a:spcPct val="90000"/>
              </a:lnSpc>
            </a:pPr>
            <a:r>
              <a:rPr lang="en-IN" sz="2800" b="1" i="0">
                <a:effectLst/>
                <a:highlight>
                  <a:srgbClr val="FFFFFF"/>
                </a:highlight>
                <a:latin typeface="Söhne"/>
              </a:rPr>
              <a:t>Philippines &amp; Laos</a:t>
            </a:r>
            <a:br>
              <a:rPr lang="en-IN" sz="2800" b="1" i="0">
                <a:effectLst/>
                <a:highlight>
                  <a:srgbClr val="FFFFFF"/>
                </a:highlight>
                <a:latin typeface="Söhne"/>
              </a:rPr>
            </a:br>
            <a:br>
              <a:rPr lang="en-IN" sz="2800" b="1" i="0">
                <a:effectLst/>
                <a:highlight>
                  <a:srgbClr val="FFFFFF"/>
                </a:highlight>
                <a:latin typeface="Söhne"/>
              </a:rPr>
            </a:br>
            <a:endParaRPr lang="en-IN" sz="2800"/>
          </a:p>
        </p:txBody>
      </p:sp>
      <p:sp>
        <p:nvSpPr>
          <p:cNvPr id="12" name="Isosceles Triangle 8">
            <a:extLst>
              <a:ext uri="{FF2B5EF4-FFF2-40B4-BE49-F238E27FC236}">
                <a16:creationId xmlns:a16="http://schemas.microsoft.com/office/drawing/2014/main" id="{693D1964-8140-462E-8933-70ABA91C8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F794D44D-DDF1-6ECE-6FCF-395BA359283E}"/>
              </a:ext>
            </a:extLst>
          </p:cNvPr>
          <p:cNvSpPr>
            <a:spLocks noGrp="1"/>
          </p:cNvSpPr>
          <p:nvPr>
            <p:ph idx="1"/>
          </p:nvPr>
        </p:nvSpPr>
        <p:spPr>
          <a:xfrm>
            <a:off x="681001" y="1324303"/>
            <a:ext cx="6035109" cy="4717059"/>
          </a:xfrm>
        </p:spPr>
        <p:txBody>
          <a:bodyPr>
            <a:normAutofit fontScale="85000" lnSpcReduction="20000"/>
          </a:bodyPr>
          <a:lstStyle/>
          <a:p>
            <a:pPr>
              <a:lnSpc>
                <a:spcPct val="90000"/>
              </a:lnSpc>
            </a:pPr>
            <a:r>
              <a:rPr lang="en-US" sz="2800" b="0" i="0" dirty="0">
                <a:effectLst/>
                <a:highlight>
                  <a:srgbClr val="FFFFFF"/>
                </a:highlight>
                <a:latin typeface="Söhne"/>
              </a:rPr>
              <a:t>While Philippines is predominantly a Catholic country, regions with historical Hindu-Buddhist heritage, such as Mindanao, have folklore and traditions influenced by the Ramayana. The epic’s stories are occasionally reflected in local legends and traditional performances.</a:t>
            </a:r>
          </a:p>
          <a:p>
            <a:pPr marL="0" indent="0">
              <a:lnSpc>
                <a:spcPct val="90000"/>
              </a:lnSpc>
              <a:buNone/>
            </a:pPr>
            <a:endParaRPr lang="en-US" sz="2800" b="0" i="0" dirty="0">
              <a:effectLst/>
              <a:highlight>
                <a:srgbClr val="FFFFFF"/>
              </a:highlight>
              <a:latin typeface="Söhne"/>
            </a:endParaRPr>
          </a:p>
          <a:p>
            <a:pPr>
              <a:lnSpc>
                <a:spcPct val="90000"/>
              </a:lnSpc>
            </a:pPr>
            <a:r>
              <a:rPr lang="en-US" sz="2800" b="1" i="0" dirty="0">
                <a:effectLst/>
                <a:highlight>
                  <a:srgbClr val="FFFFFF"/>
                </a:highlight>
                <a:latin typeface="Söhne"/>
              </a:rPr>
              <a:t>Phra Lak Phra Lam:</a:t>
            </a:r>
            <a:r>
              <a:rPr lang="en-US" sz="2800" b="0" i="0" dirty="0">
                <a:effectLst/>
                <a:highlight>
                  <a:srgbClr val="FFFFFF"/>
                </a:highlight>
                <a:latin typeface="Söhne"/>
              </a:rPr>
              <a:t> The Laotian version of the Ramayana, Phra Lak Phra Lam, is a significant literary and cultural work. It is performed in traditional dance and theater, influencing Lao cultural expressions. Various festivals celebrate the stories of Phra Lak Phra Lam, integrating the Ramayana into Lao religious and cultural practices.</a:t>
            </a:r>
          </a:p>
          <a:p>
            <a:pPr>
              <a:lnSpc>
                <a:spcPct val="90000"/>
              </a:lnSpc>
            </a:pPr>
            <a:endParaRPr lang="en-IN" dirty="0"/>
          </a:p>
        </p:txBody>
      </p:sp>
      <p:pic>
        <p:nvPicPr>
          <p:cNvPr id="5" name="Picture 4" descr="A group of men in clothing on a stage&#10;&#10;Description automatically generated">
            <a:extLst>
              <a:ext uri="{FF2B5EF4-FFF2-40B4-BE49-F238E27FC236}">
                <a16:creationId xmlns:a16="http://schemas.microsoft.com/office/drawing/2014/main" id="{DB9730F8-42FA-402C-BA7B-80AA03615914}"/>
              </a:ext>
            </a:extLst>
          </p:cNvPr>
          <p:cNvPicPr>
            <a:picLocks noChangeAspect="1"/>
          </p:cNvPicPr>
          <p:nvPr/>
        </p:nvPicPr>
        <p:blipFill rotWithShape="1">
          <a:blip r:embed="rId2">
            <a:extLst>
              <a:ext uri="{28A0092B-C50C-407E-A947-70E740481C1C}">
                <a14:useLocalDpi xmlns:a14="http://schemas.microsoft.com/office/drawing/2010/main" val="0"/>
              </a:ext>
            </a:extLst>
          </a:blip>
          <a:srcRect t="11824" r="-6" b="478"/>
          <a:stretch/>
        </p:blipFill>
        <p:spPr>
          <a:xfrm>
            <a:off x="7176581" y="694916"/>
            <a:ext cx="4603531" cy="2701158"/>
          </a:xfrm>
          <a:prstGeom prst="rect">
            <a:avLst/>
          </a:prstGeom>
        </p:spPr>
      </p:pic>
      <p:pic>
        <p:nvPicPr>
          <p:cNvPr id="7" name="Picture 6" descr="A group of people in clothing&#10;&#10;Description automatically generated">
            <a:extLst>
              <a:ext uri="{FF2B5EF4-FFF2-40B4-BE49-F238E27FC236}">
                <a16:creationId xmlns:a16="http://schemas.microsoft.com/office/drawing/2014/main" id="{3891EB8B-7B7A-7976-6329-4263970254CB}"/>
              </a:ext>
            </a:extLst>
          </p:cNvPr>
          <p:cNvPicPr>
            <a:picLocks noChangeAspect="1"/>
          </p:cNvPicPr>
          <p:nvPr/>
        </p:nvPicPr>
        <p:blipFill rotWithShape="1">
          <a:blip r:embed="rId3">
            <a:extLst>
              <a:ext uri="{28A0092B-C50C-407E-A947-70E740481C1C}">
                <a14:useLocalDpi xmlns:a14="http://schemas.microsoft.com/office/drawing/2010/main" val="0"/>
              </a:ext>
            </a:extLst>
          </a:blip>
          <a:srcRect t="12966" r="-6" b="-6"/>
          <a:stretch/>
        </p:blipFill>
        <p:spPr>
          <a:xfrm>
            <a:off x="6944268" y="3511168"/>
            <a:ext cx="5068158" cy="3126828"/>
          </a:xfrm>
          <a:prstGeom prst="rect">
            <a:avLst/>
          </a:prstGeom>
        </p:spPr>
      </p:pic>
    </p:spTree>
    <p:extLst>
      <p:ext uri="{BB962C8B-B14F-4D97-AF65-F5344CB8AC3E}">
        <p14:creationId xmlns:p14="http://schemas.microsoft.com/office/powerpoint/2010/main" val="7483720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F376-D24B-96BE-4F43-D9F566209C98}"/>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b="1" i="0">
                <a:effectLst/>
              </a:rPr>
              <a:t>Egypt &amp; Turkey</a:t>
            </a:r>
            <a:br>
              <a:rPr lang="en-US" b="1" i="0">
                <a:effectLst/>
              </a:rPr>
            </a:br>
            <a:endParaRPr lang="en-US"/>
          </a:p>
        </p:txBody>
      </p:sp>
      <p:sp>
        <p:nvSpPr>
          <p:cNvPr id="5" name="TextBox 4">
            <a:extLst>
              <a:ext uri="{FF2B5EF4-FFF2-40B4-BE49-F238E27FC236}">
                <a16:creationId xmlns:a16="http://schemas.microsoft.com/office/drawing/2014/main" id="{C9621673-C272-B594-1CB7-96903E9D5623}"/>
              </a:ext>
            </a:extLst>
          </p:cNvPr>
          <p:cNvSpPr txBox="1"/>
          <p:nvPr/>
        </p:nvSpPr>
        <p:spPr>
          <a:xfrm>
            <a:off x="677334" y="1664667"/>
            <a:ext cx="6695618" cy="4376695"/>
          </a:xfrm>
          <a:prstGeom prst="rect">
            <a:avLst/>
          </a:prstGeom>
        </p:spPr>
        <p:txBody>
          <a:bodyPr vert="horz" lIns="91440" tIns="45720" rIns="91440" bIns="45720" rtlCol="0">
            <a:normAutofit fontScale="92500" lnSpcReduction="10000"/>
          </a:bodyPr>
          <a:lstStyle/>
          <a:p>
            <a:pPr marL="246888" indent="-246888">
              <a:lnSpc>
                <a:spcPct val="90000"/>
              </a:lnSpc>
              <a:spcBef>
                <a:spcPts val="1000"/>
              </a:spcBef>
              <a:buClr>
                <a:schemeClr val="accent1"/>
              </a:buClr>
              <a:buSzPct val="80000"/>
              <a:buFont typeface="Wingdings 3" charset="2"/>
              <a:buChar char=""/>
              <a:defRPr/>
            </a:pPr>
            <a:r>
              <a:rPr lang="en-US" sz="2400" dirty="0">
                <a:solidFill>
                  <a:schemeClr val="tx1">
                    <a:lumMod val="75000"/>
                    <a:lumOff val="25000"/>
                  </a:schemeClr>
                </a:solidFill>
              </a:rPr>
              <a:t>Rama of Ayodhya belonged to the </a:t>
            </a:r>
            <a:r>
              <a:rPr lang="en-US" sz="2400" dirty="0" err="1">
                <a:solidFill>
                  <a:schemeClr val="tx1">
                    <a:lumMod val="75000"/>
                    <a:lumOff val="25000"/>
                  </a:schemeClr>
                </a:solidFill>
              </a:rPr>
              <a:t>Suryavansha</a:t>
            </a:r>
            <a:r>
              <a:rPr lang="en-US" sz="2400" dirty="0">
                <a:solidFill>
                  <a:schemeClr val="tx1">
                    <a:lumMod val="75000"/>
                    <a:lumOff val="25000"/>
                  </a:schemeClr>
                </a:solidFill>
              </a:rPr>
              <a:t> or the solar dynasty. Interestingly, the Pharoah Ramses of Egypt also belonged to the Solar dynasty and also took on the name Ram.</a:t>
            </a:r>
          </a:p>
          <a:p>
            <a:pPr marL="246888" indent="-246888">
              <a:lnSpc>
                <a:spcPct val="90000"/>
              </a:lnSpc>
              <a:spcBef>
                <a:spcPts val="1000"/>
              </a:spcBef>
              <a:buClr>
                <a:schemeClr val="accent1"/>
              </a:buClr>
              <a:buSzPct val="80000"/>
              <a:buFont typeface="Wingdings 3" charset="2"/>
              <a:buChar char=""/>
              <a:defRPr/>
            </a:pPr>
            <a:r>
              <a:rPr lang="en-US" sz="2400" dirty="0">
                <a:solidFill>
                  <a:schemeClr val="tx1">
                    <a:lumMod val="75000"/>
                    <a:lumOff val="25000"/>
                  </a:schemeClr>
                </a:solidFill>
              </a:rPr>
              <a:t>The original Egyptian name of the Pharaohs,  in their hieroglyphic language, devoid of vowels, was R.M.S which sounds like Ra Ma Sa, similar to Rama.</a:t>
            </a:r>
          </a:p>
          <a:p>
            <a:pPr marL="246888" indent="-246888">
              <a:lnSpc>
                <a:spcPct val="90000"/>
              </a:lnSpc>
              <a:spcBef>
                <a:spcPts val="1000"/>
              </a:spcBef>
              <a:buClr>
                <a:schemeClr val="accent1"/>
              </a:buClr>
              <a:buSzPct val="80000"/>
              <a:buFont typeface="Wingdings 3" charset="2"/>
              <a:buChar char=""/>
              <a:defRPr/>
            </a:pPr>
            <a:r>
              <a:rPr lang="en-US" sz="2400" dirty="0">
                <a:solidFill>
                  <a:schemeClr val="tx1">
                    <a:lumMod val="75000"/>
                    <a:lumOff val="25000"/>
                  </a:schemeClr>
                </a:solidFill>
              </a:rPr>
              <a:t>The name of the 8th Turkish King, Dasharatha, bears an uncanny similarity to the name of Rama’s father, Dasharatha. The other kings also have the prefix or suffix of the sun in their name, reflecting a possible connection to the Solar dynasty or </a:t>
            </a:r>
            <a:r>
              <a:rPr lang="en-US" sz="2400" dirty="0" err="1">
                <a:solidFill>
                  <a:schemeClr val="tx1">
                    <a:lumMod val="75000"/>
                    <a:lumOff val="25000"/>
                  </a:schemeClr>
                </a:solidFill>
              </a:rPr>
              <a:t>Suryavansh</a:t>
            </a:r>
            <a:r>
              <a:rPr lang="en-US" sz="2400" dirty="0">
                <a:solidFill>
                  <a:schemeClr val="tx1">
                    <a:lumMod val="75000"/>
                    <a:lumOff val="25000"/>
                  </a:schemeClr>
                </a:solidFill>
              </a:rPr>
              <a:t>.</a:t>
            </a:r>
          </a:p>
          <a:p>
            <a:pPr marL="246888" indent="-246888">
              <a:lnSpc>
                <a:spcPct val="90000"/>
              </a:lnSpc>
              <a:spcBef>
                <a:spcPts val="1000"/>
              </a:spcBef>
              <a:buClr>
                <a:schemeClr val="accent1"/>
              </a:buClr>
              <a:buSzPct val="80000"/>
              <a:buFont typeface="Wingdings 3" charset="2"/>
              <a:buChar char=""/>
              <a:defRPr/>
            </a:pPr>
            <a:endParaRPr lang="en-US" sz="2400" dirty="0">
              <a:solidFill>
                <a:schemeClr val="tx1">
                  <a:lumMod val="75000"/>
                  <a:lumOff val="25000"/>
                </a:schemeClr>
              </a:solidFill>
            </a:endParaRPr>
          </a:p>
          <a:p>
            <a:pPr marL="342900" marR="0" lvl="0" indent="-342900" fontAlgn="auto">
              <a:lnSpc>
                <a:spcPct val="90000"/>
              </a:lnSpc>
              <a:spcBef>
                <a:spcPts val="1000"/>
              </a:spcBef>
              <a:buClr>
                <a:schemeClr val="accent1"/>
              </a:buClr>
              <a:buSzPct val="80000"/>
              <a:buFont typeface="Wingdings 3" charset="2"/>
              <a:buChar char=""/>
              <a:tabLst/>
              <a:defRPr/>
            </a:pPr>
            <a:endParaRPr kumimoji="0" lang="en-US" sz="1500" b="0" i="0" u="none" strike="noStrike" cap="none" spc="0" normalizeH="0" baseline="0" noProof="0" dirty="0">
              <a:ln>
                <a:noFill/>
              </a:ln>
              <a:solidFill>
                <a:schemeClr val="tx1">
                  <a:lumMod val="75000"/>
                  <a:lumOff val="25000"/>
                </a:schemeClr>
              </a:solidFill>
              <a:effectLst/>
              <a:highlight>
                <a:srgbClr val="FFFFFF"/>
              </a:highlight>
              <a:uLnTx/>
              <a:uFillTx/>
            </a:endParaRPr>
          </a:p>
        </p:txBody>
      </p:sp>
      <p:pic>
        <p:nvPicPr>
          <p:cNvPr id="7" name="Picture 6" descr="A group of egyptian gods and goddesses&#10;&#10;Description automatically generated">
            <a:extLst>
              <a:ext uri="{FF2B5EF4-FFF2-40B4-BE49-F238E27FC236}">
                <a16:creationId xmlns:a16="http://schemas.microsoft.com/office/drawing/2014/main" id="{AEE76ED7-788F-5F9B-E2C6-562D15ECAB80}"/>
              </a:ext>
            </a:extLst>
          </p:cNvPr>
          <p:cNvPicPr>
            <a:picLocks noChangeAspect="1"/>
          </p:cNvPicPr>
          <p:nvPr/>
        </p:nvPicPr>
        <p:blipFill rotWithShape="1">
          <a:blip r:embed="rId2">
            <a:extLst>
              <a:ext uri="{28A0092B-C50C-407E-A947-70E740481C1C}">
                <a14:useLocalDpi xmlns:a14="http://schemas.microsoft.com/office/drawing/2010/main" val="0"/>
              </a:ext>
            </a:extLst>
          </a:blip>
          <a:srcRect t="10085" r="2" b="2"/>
          <a:stretch/>
        </p:blipFill>
        <p:spPr>
          <a:xfrm>
            <a:off x="7718940" y="1664667"/>
            <a:ext cx="3882353" cy="3528665"/>
          </a:xfrm>
          <a:prstGeom prst="rect">
            <a:avLst/>
          </a:prstGeom>
        </p:spPr>
      </p:pic>
      <p:sp>
        <p:nvSpPr>
          <p:cNvPr id="3" name="Content Placeholder 2">
            <a:extLst>
              <a:ext uri="{FF2B5EF4-FFF2-40B4-BE49-F238E27FC236}">
                <a16:creationId xmlns:a16="http://schemas.microsoft.com/office/drawing/2014/main" id="{157F6AAE-96B3-0599-2997-63BDE451E141}"/>
              </a:ext>
            </a:extLst>
          </p:cNvPr>
          <p:cNvSpPr>
            <a:spLocks/>
          </p:cNvSpPr>
          <p:nvPr/>
        </p:nvSpPr>
        <p:spPr>
          <a:xfrm>
            <a:off x="1332758" y="2797001"/>
            <a:ext cx="6214050" cy="2805193"/>
          </a:xfrm>
          <a:prstGeom prst="rect">
            <a:avLst/>
          </a:prstGeom>
        </p:spPr>
        <p:txBody>
          <a:bodyPr>
            <a:normAutofit/>
          </a:bodyPr>
          <a:lstStyle/>
          <a:p>
            <a:pPr defTabSz="329184">
              <a:spcAft>
                <a:spcPts val="600"/>
              </a:spcAft>
            </a:pPr>
            <a:endParaRPr lang="en-US" sz="1296" kern="1200">
              <a:solidFill>
                <a:schemeClr val="tx1"/>
              </a:solidFill>
              <a:latin typeface="+mn-lt"/>
              <a:ea typeface="+mn-ea"/>
              <a:cs typeface="+mn-cs"/>
            </a:endParaRPr>
          </a:p>
          <a:p>
            <a:pPr marL="0" indent="0">
              <a:spcAft>
                <a:spcPts val="600"/>
              </a:spcAft>
              <a:buNone/>
            </a:pPr>
            <a:endParaRPr lang="en-IN"/>
          </a:p>
        </p:txBody>
      </p:sp>
    </p:spTree>
    <p:extLst>
      <p:ext uri="{BB962C8B-B14F-4D97-AF65-F5344CB8AC3E}">
        <p14:creationId xmlns:p14="http://schemas.microsoft.com/office/powerpoint/2010/main" val="181136502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0FEE-D305-F847-12DF-A845027964A9}"/>
              </a:ext>
            </a:extLst>
          </p:cNvPr>
          <p:cNvSpPr>
            <a:spLocks noGrp="1"/>
          </p:cNvSpPr>
          <p:nvPr>
            <p:ph type="title"/>
          </p:nvPr>
        </p:nvSpPr>
        <p:spPr>
          <a:xfrm>
            <a:off x="677334" y="609600"/>
            <a:ext cx="8596667" cy="1320800"/>
          </a:xfrm>
        </p:spPr>
        <p:txBody>
          <a:bodyPr>
            <a:normAutofit/>
          </a:bodyPr>
          <a:lstStyle/>
          <a:p>
            <a:r>
              <a:rPr lang="en-IN" b="1" i="0">
                <a:effectLst/>
                <a:highlight>
                  <a:srgbClr val="FFFFFF"/>
                </a:highlight>
                <a:latin typeface="Söhne"/>
              </a:rPr>
              <a:t>Global Hindu Diaspora</a:t>
            </a:r>
            <a:br>
              <a:rPr lang="en-IN" b="1" i="0">
                <a:effectLst/>
                <a:highlight>
                  <a:srgbClr val="FFFFFF"/>
                </a:highlight>
                <a:latin typeface="Söhne"/>
              </a:rPr>
            </a:br>
            <a:endParaRPr lang="en-IN" dirty="0"/>
          </a:p>
        </p:txBody>
      </p:sp>
      <p:sp>
        <p:nvSpPr>
          <p:cNvPr id="17" name="Isosceles Triangle 8">
            <a:extLst>
              <a:ext uri="{FF2B5EF4-FFF2-40B4-BE49-F238E27FC236}">
                <a16:creationId xmlns:a16="http://schemas.microsoft.com/office/drawing/2014/main" id="{693D1964-8140-462E-8933-70ABA91C8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904B64A8-2364-84F0-7B8E-887037EAADCD}"/>
              </a:ext>
            </a:extLst>
          </p:cNvPr>
          <p:cNvSpPr>
            <a:spLocks noGrp="1"/>
          </p:cNvSpPr>
          <p:nvPr>
            <p:ph idx="1"/>
          </p:nvPr>
        </p:nvSpPr>
        <p:spPr>
          <a:xfrm>
            <a:off x="677334" y="1627206"/>
            <a:ext cx="6003366" cy="3880773"/>
          </a:xfrm>
        </p:spPr>
        <p:txBody>
          <a:bodyPr>
            <a:noAutofit/>
          </a:bodyPr>
          <a:lstStyle/>
          <a:p>
            <a:r>
              <a:rPr lang="en-US" sz="2400" b="1" i="0" dirty="0">
                <a:effectLst/>
                <a:highlight>
                  <a:srgbClr val="FFFFFF"/>
                </a:highlight>
                <a:latin typeface="Söhne"/>
              </a:rPr>
              <a:t>United States, Canada, UK, and Caribbean Nations:</a:t>
            </a:r>
            <a:r>
              <a:rPr lang="en-US" sz="2400" b="0" i="0" dirty="0">
                <a:effectLst/>
                <a:highlight>
                  <a:srgbClr val="FFFFFF"/>
                </a:highlight>
                <a:latin typeface="Söhne"/>
              </a:rPr>
              <a:t> The Hindu diaspora maintains the cultural and religious traditions related to the Ramayana. Temples dedicated to Lord Ram, like the </a:t>
            </a:r>
            <a:r>
              <a:rPr lang="en-US" sz="2400" b="0" i="0" dirty="0" err="1">
                <a:effectLst/>
                <a:highlight>
                  <a:srgbClr val="FFFFFF"/>
                </a:highlight>
                <a:latin typeface="Söhne"/>
              </a:rPr>
              <a:t>Bharatiya</a:t>
            </a:r>
            <a:r>
              <a:rPr lang="en-US" sz="2400" b="0" i="0" dirty="0">
                <a:effectLst/>
                <a:highlight>
                  <a:srgbClr val="FFFFFF"/>
                </a:highlight>
                <a:latin typeface="Söhne"/>
              </a:rPr>
              <a:t> Temple in Pennsylvania and the Shri Ram Mandir in London, serve as cultural hubs.</a:t>
            </a:r>
          </a:p>
          <a:p>
            <a:r>
              <a:rPr lang="en-US" sz="2400" b="0" i="0" dirty="0">
                <a:effectLst/>
                <a:highlight>
                  <a:srgbClr val="FFFFFF"/>
                </a:highlight>
                <a:latin typeface="Söhne"/>
              </a:rPr>
              <a:t>Organizations and community groups conduct cultural programs, festivals, and educational activities to celebrate and propagate the Ramayana, ensuring its relevance across generations.</a:t>
            </a:r>
            <a:endParaRPr lang="en-IN" sz="2400" dirty="0"/>
          </a:p>
        </p:txBody>
      </p:sp>
      <p:pic>
        <p:nvPicPr>
          <p:cNvPr id="7" name="Picture 6" descr="A white building with domes and a lawn&#10;&#10;Description automatically generated">
            <a:extLst>
              <a:ext uri="{FF2B5EF4-FFF2-40B4-BE49-F238E27FC236}">
                <a16:creationId xmlns:a16="http://schemas.microsoft.com/office/drawing/2014/main" id="{45944273-D2D4-B058-567F-598A29754DE2}"/>
              </a:ext>
            </a:extLst>
          </p:cNvPr>
          <p:cNvPicPr>
            <a:picLocks noChangeAspect="1"/>
          </p:cNvPicPr>
          <p:nvPr/>
        </p:nvPicPr>
        <p:blipFill rotWithShape="1">
          <a:blip r:embed="rId2">
            <a:extLst>
              <a:ext uri="{28A0092B-C50C-407E-A947-70E740481C1C}">
                <a14:useLocalDpi xmlns:a14="http://schemas.microsoft.com/office/drawing/2010/main" val="0"/>
              </a:ext>
            </a:extLst>
          </a:blip>
          <a:srcRect l="3177" r="-6" b="-6"/>
          <a:stretch/>
        </p:blipFill>
        <p:spPr>
          <a:xfrm>
            <a:off x="6885047" y="3567593"/>
            <a:ext cx="4545013" cy="2844800"/>
          </a:xfrm>
          <a:prstGeom prst="rect">
            <a:avLst/>
          </a:prstGeom>
        </p:spPr>
      </p:pic>
      <p:pic>
        <p:nvPicPr>
          <p:cNvPr id="5" name="Picture 4" descr="A building with stairs and a door&#10;&#10;Description automatically generated">
            <a:extLst>
              <a:ext uri="{FF2B5EF4-FFF2-40B4-BE49-F238E27FC236}">
                <a16:creationId xmlns:a16="http://schemas.microsoft.com/office/drawing/2014/main" id="{12C9B653-5112-AE5D-4CF4-6DFBE2714453}"/>
              </a:ext>
            </a:extLst>
          </p:cNvPr>
          <p:cNvPicPr>
            <a:picLocks noChangeAspect="1"/>
          </p:cNvPicPr>
          <p:nvPr/>
        </p:nvPicPr>
        <p:blipFill rotWithShape="1">
          <a:blip r:embed="rId3">
            <a:extLst>
              <a:ext uri="{28A0092B-C50C-407E-A947-70E740481C1C}">
                <a14:useLocalDpi xmlns:a14="http://schemas.microsoft.com/office/drawing/2010/main" val="0"/>
              </a:ext>
            </a:extLst>
          </a:blip>
          <a:srcRect l="14565" r="2045" b="2"/>
          <a:stretch/>
        </p:blipFill>
        <p:spPr>
          <a:xfrm>
            <a:off x="6885046" y="652741"/>
            <a:ext cx="4545013" cy="2720016"/>
          </a:xfrm>
          <a:prstGeom prst="rect">
            <a:avLst/>
          </a:prstGeom>
        </p:spPr>
      </p:pic>
    </p:spTree>
    <p:extLst>
      <p:ext uri="{BB962C8B-B14F-4D97-AF65-F5344CB8AC3E}">
        <p14:creationId xmlns:p14="http://schemas.microsoft.com/office/powerpoint/2010/main" val="69105355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6AC4-1C07-5AAC-94A2-25F232A19F48}"/>
              </a:ext>
            </a:extLst>
          </p:cNvPr>
          <p:cNvSpPr>
            <a:spLocks noGrp="1"/>
          </p:cNvSpPr>
          <p:nvPr>
            <p:ph type="title"/>
          </p:nvPr>
        </p:nvSpPr>
        <p:spPr>
          <a:xfrm>
            <a:off x="603185" y="282341"/>
            <a:ext cx="8596668" cy="1320800"/>
          </a:xfrm>
        </p:spPr>
        <p:txBody>
          <a:bodyPr anchor="t">
            <a:normAutofit/>
          </a:bodyPr>
          <a:lstStyle/>
          <a:p>
            <a:r>
              <a:rPr lang="en-IN" b="1" i="0" dirty="0">
                <a:effectLst/>
                <a:highlight>
                  <a:srgbClr val="FFFFFF"/>
                </a:highlight>
                <a:latin typeface="Söhne"/>
              </a:rPr>
              <a:t>Conclusion</a:t>
            </a:r>
            <a:br>
              <a:rPr lang="en-IN" b="1" i="0" dirty="0">
                <a:effectLst/>
                <a:highlight>
                  <a:srgbClr val="FFFFFF"/>
                </a:highlight>
                <a:latin typeface="Söhne"/>
              </a:rPr>
            </a:br>
            <a:endParaRPr lang="en-IN" dirty="0"/>
          </a:p>
        </p:txBody>
      </p:sp>
      <p:sp>
        <p:nvSpPr>
          <p:cNvPr id="3" name="Content Placeholder 2">
            <a:extLst>
              <a:ext uri="{FF2B5EF4-FFF2-40B4-BE49-F238E27FC236}">
                <a16:creationId xmlns:a16="http://schemas.microsoft.com/office/drawing/2014/main" id="{76F8A048-B1A6-BA37-9914-508FC8057F4B}"/>
              </a:ext>
            </a:extLst>
          </p:cNvPr>
          <p:cNvSpPr>
            <a:spLocks noGrp="1"/>
          </p:cNvSpPr>
          <p:nvPr>
            <p:ph idx="1"/>
          </p:nvPr>
        </p:nvSpPr>
        <p:spPr>
          <a:xfrm>
            <a:off x="603185" y="1270000"/>
            <a:ext cx="5807240" cy="3880773"/>
          </a:xfrm>
        </p:spPr>
        <p:txBody>
          <a:bodyPr>
            <a:noAutofit/>
          </a:bodyPr>
          <a:lstStyle/>
          <a:p>
            <a:r>
              <a:rPr lang="en-US" sz="2400" b="0" i="0" dirty="0">
                <a:effectLst/>
                <a:highlight>
                  <a:srgbClr val="FFFFFF"/>
                </a:highlight>
                <a:latin typeface="Söhne"/>
              </a:rPr>
              <a:t>Lord Ram’s global significance is immense, as his story and the Ramayana continue to inspire and influence various cultures and societies. From art and literature to religious practices and ethical teachings, the epic of Ramayana serves as a cultural bridge, fostering connections and shared values across different nations and communities. The widespread veneration and adaptation of Lord Ram's story highlight its universal appeal and enduring legacy</a:t>
            </a:r>
            <a:endParaRPr lang="en-IN" sz="2400" dirty="0"/>
          </a:p>
        </p:txBody>
      </p:sp>
      <p:pic>
        <p:nvPicPr>
          <p:cNvPr id="7" name="Picture 6" descr="A screenshot of a phone&#10;&#10;Description automatically generated">
            <a:extLst>
              <a:ext uri="{FF2B5EF4-FFF2-40B4-BE49-F238E27FC236}">
                <a16:creationId xmlns:a16="http://schemas.microsoft.com/office/drawing/2014/main" id="{EA38E904-64E9-CCEA-9FF6-4F55FDD9A2EB}"/>
              </a:ext>
            </a:extLst>
          </p:cNvPr>
          <p:cNvPicPr>
            <a:picLocks noChangeAspect="1"/>
          </p:cNvPicPr>
          <p:nvPr/>
        </p:nvPicPr>
        <p:blipFill rotWithShape="1">
          <a:blip r:embed="rId2">
            <a:extLst>
              <a:ext uri="{28A0092B-C50C-407E-A947-70E740481C1C}">
                <a14:useLocalDpi xmlns:a14="http://schemas.microsoft.com/office/drawing/2010/main" val="0"/>
              </a:ext>
            </a:extLst>
          </a:blip>
          <a:srcRect t="7505" r="-1" b="1777"/>
          <a:stretch/>
        </p:blipFill>
        <p:spPr>
          <a:xfrm>
            <a:off x="6666964" y="713119"/>
            <a:ext cx="4921851" cy="5431762"/>
          </a:xfrm>
          <a:prstGeom prst="rect">
            <a:avLst/>
          </a:prstGeom>
        </p:spPr>
      </p:pic>
    </p:spTree>
    <p:extLst>
      <p:ext uri="{BB962C8B-B14F-4D97-AF65-F5344CB8AC3E}">
        <p14:creationId xmlns:p14="http://schemas.microsoft.com/office/powerpoint/2010/main" val="391578168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04A4-8713-C3FC-1923-D5D354329C97}"/>
              </a:ext>
            </a:extLst>
          </p:cNvPr>
          <p:cNvSpPr>
            <a:spLocks noGrp="1"/>
          </p:cNvSpPr>
          <p:nvPr>
            <p:ph type="title"/>
          </p:nvPr>
        </p:nvSpPr>
        <p:spPr>
          <a:xfrm>
            <a:off x="677334" y="609600"/>
            <a:ext cx="8596668" cy="1320800"/>
          </a:xfrm>
        </p:spPr>
        <p:txBody>
          <a:bodyPr anchor="t">
            <a:normAutofit/>
          </a:bodyPr>
          <a:lstStyle/>
          <a:p>
            <a:endParaRPr lang="en-IN" dirty="0"/>
          </a:p>
        </p:txBody>
      </p:sp>
      <p:sp>
        <p:nvSpPr>
          <p:cNvPr id="3" name="Content Placeholder 2">
            <a:extLst>
              <a:ext uri="{FF2B5EF4-FFF2-40B4-BE49-F238E27FC236}">
                <a16:creationId xmlns:a16="http://schemas.microsoft.com/office/drawing/2014/main" id="{9BF38FD9-DC84-69A5-9C71-444C3E898BB8}"/>
              </a:ext>
            </a:extLst>
          </p:cNvPr>
          <p:cNvSpPr>
            <a:spLocks noGrp="1"/>
          </p:cNvSpPr>
          <p:nvPr>
            <p:ph idx="1"/>
          </p:nvPr>
        </p:nvSpPr>
        <p:spPr>
          <a:xfrm>
            <a:off x="522872" y="883410"/>
            <a:ext cx="6106529" cy="4896903"/>
          </a:xfrm>
        </p:spPr>
        <p:txBody>
          <a:bodyPr>
            <a:noAutofit/>
          </a:bodyPr>
          <a:lstStyle/>
          <a:p>
            <a:r>
              <a:rPr lang="en-US" sz="2000" b="0" i="0" dirty="0">
                <a:effectLst/>
                <a:highlight>
                  <a:srgbClr val="FFFFFF"/>
                </a:highlight>
                <a:latin typeface="Söhne"/>
              </a:rPr>
              <a:t>Lord Ram’s story and the Ramayana have left an indelible mark on diverse cultures and societies around the world. From inspiring literature and arts to shaping religious practices and moral frameworks, the global significance of Lord Ram transcends national and cultural boundaries, uniting people through shared narratives of virtue, duty, and righteousness.</a:t>
            </a:r>
          </a:p>
          <a:p>
            <a:r>
              <a:rPr lang="en-US" sz="2000" dirty="0">
                <a:latin typeface="Söhne"/>
              </a:rPr>
              <a:t>Rama is especially important to Vaishnavism. He is the central figure of the ancient Hindu epic Ramayana, a text historically popular in the South Asian and Southeast Asian cultures. His ancient legends have attracted </a:t>
            </a:r>
            <a:r>
              <a:rPr lang="en-US" sz="2000" dirty="0" err="1">
                <a:latin typeface="Söhne"/>
              </a:rPr>
              <a:t>bhashya</a:t>
            </a:r>
            <a:r>
              <a:rPr lang="en-US" sz="2000" dirty="0">
                <a:latin typeface="Söhne"/>
              </a:rPr>
              <a:t> (commentaries) and extensive secondary literature and inspired performance arts.</a:t>
            </a:r>
            <a:endParaRPr lang="en-IN" sz="2000" dirty="0">
              <a:latin typeface="Söhne"/>
            </a:endParaRPr>
          </a:p>
        </p:txBody>
      </p:sp>
      <p:pic>
        <p:nvPicPr>
          <p:cNvPr id="5" name="Picture 4" descr="A painting of a group of people sitting under a tree&#10;&#10;Description automatically generated">
            <a:extLst>
              <a:ext uri="{FF2B5EF4-FFF2-40B4-BE49-F238E27FC236}">
                <a16:creationId xmlns:a16="http://schemas.microsoft.com/office/drawing/2014/main" id="{4C7411CE-A3FE-84DB-3448-00196ABCED50}"/>
              </a:ext>
            </a:extLst>
          </p:cNvPr>
          <p:cNvPicPr>
            <a:picLocks noChangeAspect="1"/>
          </p:cNvPicPr>
          <p:nvPr/>
        </p:nvPicPr>
        <p:blipFill rotWithShape="1">
          <a:blip r:embed="rId2">
            <a:extLst>
              <a:ext uri="{28A0092B-C50C-407E-A947-70E740481C1C}">
                <a14:useLocalDpi xmlns:a14="http://schemas.microsoft.com/office/drawing/2010/main" val="0"/>
              </a:ext>
            </a:extLst>
          </a:blip>
          <a:srcRect l="1321" r="10822" b="-2"/>
          <a:stretch/>
        </p:blipFill>
        <p:spPr>
          <a:xfrm>
            <a:off x="7066477" y="1678068"/>
            <a:ext cx="4415050" cy="3882362"/>
          </a:xfrm>
          <a:prstGeom prst="rect">
            <a:avLst/>
          </a:prstGeom>
        </p:spPr>
      </p:pic>
    </p:spTree>
    <p:extLst>
      <p:ext uri="{BB962C8B-B14F-4D97-AF65-F5344CB8AC3E}">
        <p14:creationId xmlns:p14="http://schemas.microsoft.com/office/powerpoint/2010/main" val="40802965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E873-FA50-3351-05A8-DEB947ECF0F7}"/>
              </a:ext>
            </a:extLst>
          </p:cNvPr>
          <p:cNvSpPr>
            <a:spLocks noGrp="1"/>
          </p:cNvSpPr>
          <p:nvPr>
            <p:ph type="title"/>
          </p:nvPr>
        </p:nvSpPr>
        <p:spPr>
          <a:xfrm>
            <a:off x="571456" y="187161"/>
            <a:ext cx="8596668" cy="919744"/>
          </a:xfrm>
        </p:spPr>
        <p:txBody>
          <a:bodyPr anchor="t">
            <a:normAutofit fontScale="90000"/>
          </a:bodyPr>
          <a:lstStyle/>
          <a:p>
            <a:r>
              <a:rPr lang="en-IN" sz="4000" b="1" i="0" dirty="0">
                <a:effectLst/>
                <a:highlight>
                  <a:srgbClr val="FFFFFF"/>
                </a:highlight>
                <a:latin typeface="Söhne"/>
              </a:rPr>
              <a:t>India</a:t>
            </a:r>
            <a:br>
              <a:rPr lang="en-IN" b="1" i="0" dirty="0">
                <a:effectLst/>
                <a:highlight>
                  <a:srgbClr val="FFFFFF"/>
                </a:highlight>
                <a:latin typeface="Söhne"/>
              </a:rPr>
            </a:br>
            <a:endParaRPr lang="en-IN" dirty="0"/>
          </a:p>
        </p:txBody>
      </p:sp>
      <p:sp>
        <p:nvSpPr>
          <p:cNvPr id="3" name="Content Placeholder 2">
            <a:extLst>
              <a:ext uri="{FF2B5EF4-FFF2-40B4-BE49-F238E27FC236}">
                <a16:creationId xmlns:a16="http://schemas.microsoft.com/office/drawing/2014/main" id="{BA52EC56-F8C1-DCC8-6F7C-0253547DFBFB}"/>
              </a:ext>
            </a:extLst>
          </p:cNvPr>
          <p:cNvSpPr>
            <a:spLocks noGrp="1"/>
          </p:cNvSpPr>
          <p:nvPr>
            <p:ph idx="1"/>
          </p:nvPr>
        </p:nvSpPr>
        <p:spPr>
          <a:xfrm>
            <a:off x="177262" y="987033"/>
            <a:ext cx="5693228" cy="4609520"/>
          </a:xfrm>
        </p:spPr>
        <p:txBody>
          <a:bodyPr>
            <a:noAutofit/>
          </a:bodyPr>
          <a:lstStyle/>
          <a:p>
            <a:pPr>
              <a:lnSpc>
                <a:spcPct val="90000"/>
              </a:lnSpc>
            </a:pPr>
            <a:r>
              <a:rPr lang="en-US" sz="2300" b="0" i="0" dirty="0">
                <a:effectLst/>
                <a:highlight>
                  <a:srgbClr val="FFFFFF"/>
                </a:highlight>
                <a:latin typeface="Söhne"/>
              </a:rPr>
              <a:t>Lord Ram is a central figure in Indian culture, spirituality, and history. The Ramayana, composed by the sage Valmiki, is one of the two major Sanskrit epics of ancient Indian literature. It narrates the life of Prince Ram, his wife Sita, and his loyal companion Hanuman, focusing on Ram's exile, the abduction of Sita by Ravana, and her rescue.</a:t>
            </a:r>
          </a:p>
          <a:p>
            <a:pPr>
              <a:lnSpc>
                <a:spcPct val="90000"/>
              </a:lnSpc>
            </a:pPr>
            <a:r>
              <a:rPr lang="en-US" sz="2300" b="0" i="0" dirty="0">
                <a:effectLst/>
                <a:highlight>
                  <a:srgbClr val="FFFFFF"/>
                </a:highlight>
                <a:latin typeface="Söhne"/>
              </a:rPr>
              <a:t>Lord Ram is often considered an epitome of dharma (righteousness) and an ideal king. The concept of "Rama Rajya" symbolizes a just and prosperous society and has been invoked in political and social contexts to denote good governance</a:t>
            </a:r>
            <a:endParaRPr lang="en-IN" sz="2300" dirty="0"/>
          </a:p>
        </p:txBody>
      </p:sp>
      <p:pic>
        <p:nvPicPr>
          <p:cNvPr id="5" name="Picture 4" descr="A statue of a person in a temple&#10;&#10;Description automatically generated">
            <a:extLst>
              <a:ext uri="{FF2B5EF4-FFF2-40B4-BE49-F238E27FC236}">
                <a16:creationId xmlns:a16="http://schemas.microsoft.com/office/drawing/2014/main" id="{DDF42D51-01B6-F8A3-1E62-DD253239A693}"/>
              </a:ext>
            </a:extLst>
          </p:cNvPr>
          <p:cNvPicPr>
            <a:picLocks noChangeAspect="1"/>
          </p:cNvPicPr>
          <p:nvPr/>
        </p:nvPicPr>
        <p:blipFill rotWithShape="1">
          <a:blip r:embed="rId2">
            <a:extLst>
              <a:ext uri="{28A0092B-C50C-407E-A947-70E740481C1C}">
                <a14:useLocalDpi xmlns:a14="http://schemas.microsoft.com/office/drawing/2010/main" val="0"/>
              </a:ext>
            </a:extLst>
          </a:blip>
          <a:srcRect l="10134" r="11637" b="-1"/>
          <a:stretch/>
        </p:blipFill>
        <p:spPr>
          <a:xfrm>
            <a:off x="6370562" y="1546993"/>
            <a:ext cx="5252529" cy="3764013"/>
          </a:xfrm>
          <a:prstGeom prst="rect">
            <a:avLst/>
          </a:prstGeom>
        </p:spPr>
      </p:pic>
    </p:spTree>
    <p:extLst>
      <p:ext uri="{BB962C8B-B14F-4D97-AF65-F5344CB8AC3E}">
        <p14:creationId xmlns:p14="http://schemas.microsoft.com/office/powerpoint/2010/main" val="169068365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E448-DDBD-9C55-A7FD-77DD77BE05DF}"/>
              </a:ext>
            </a:extLst>
          </p:cNvPr>
          <p:cNvSpPr>
            <a:spLocks noGrp="1"/>
          </p:cNvSpPr>
          <p:nvPr>
            <p:ph type="title"/>
          </p:nvPr>
        </p:nvSpPr>
        <p:spPr>
          <a:xfrm>
            <a:off x="677334" y="609600"/>
            <a:ext cx="8596668" cy="1320800"/>
          </a:xfrm>
        </p:spPr>
        <p:txBody>
          <a:bodyPr anchor="t">
            <a:normAutofit/>
          </a:bodyPr>
          <a:lstStyle/>
          <a:p>
            <a:r>
              <a:rPr lang="en-IN" b="1" i="0" dirty="0">
                <a:effectLst/>
                <a:highlight>
                  <a:srgbClr val="FFFFFF"/>
                </a:highlight>
                <a:latin typeface="Söhne"/>
              </a:rPr>
              <a:t>Nepal</a:t>
            </a:r>
            <a:br>
              <a:rPr lang="en-IN" b="1" i="0" dirty="0">
                <a:effectLst/>
                <a:highlight>
                  <a:srgbClr val="FFFFFF"/>
                </a:highlight>
                <a:latin typeface="Söhne"/>
              </a:rPr>
            </a:br>
            <a:endParaRPr lang="en-IN" dirty="0"/>
          </a:p>
        </p:txBody>
      </p:sp>
      <p:sp>
        <p:nvSpPr>
          <p:cNvPr id="3" name="Content Placeholder 2">
            <a:extLst>
              <a:ext uri="{FF2B5EF4-FFF2-40B4-BE49-F238E27FC236}">
                <a16:creationId xmlns:a16="http://schemas.microsoft.com/office/drawing/2014/main" id="{E56C855F-E430-2DBD-196A-62AB01B1824F}"/>
              </a:ext>
            </a:extLst>
          </p:cNvPr>
          <p:cNvSpPr>
            <a:spLocks noGrp="1"/>
          </p:cNvSpPr>
          <p:nvPr>
            <p:ph idx="1"/>
          </p:nvPr>
        </p:nvSpPr>
        <p:spPr>
          <a:xfrm>
            <a:off x="677334" y="1849821"/>
            <a:ext cx="5220430" cy="4191541"/>
          </a:xfrm>
        </p:spPr>
        <p:txBody>
          <a:bodyPr>
            <a:normAutofit/>
          </a:bodyPr>
          <a:lstStyle/>
          <a:p>
            <a:r>
              <a:rPr lang="en-US" sz="2400" b="1" i="0" dirty="0">
                <a:effectLst/>
                <a:highlight>
                  <a:srgbClr val="FFFFFF"/>
                </a:highlight>
                <a:latin typeface="Söhne"/>
              </a:rPr>
              <a:t>Birthplace of Sita:</a:t>
            </a:r>
            <a:r>
              <a:rPr lang="en-US" sz="2400" b="0" i="0" dirty="0">
                <a:effectLst/>
                <a:highlight>
                  <a:srgbClr val="FFFFFF"/>
                </a:highlight>
                <a:latin typeface="Söhne"/>
              </a:rPr>
              <a:t> Janakpur, believed to be the birthplace of Sita, is a significant pilgrimage site. The Janaki Mandir is an important temple where numerous festivals and rituals related to the Ramayana are celebrated.</a:t>
            </a:r>
          </a:p>
          <a:p>
            <a:r>
              <a:rPr lang="en-US" sz="2400" b="0" i="0" dirty="0">
                <a:effectLst/>
                <a:highlight>
                  <a:srgbClr val="FFFFFF"/>
                </a:highlight>
                <a:latin typeface="Söhne"/>
              </a:rPr>
              <a:t>The Ramayana's influence in Nepal extends to literature, folklore, and daily life, with various local adaptations and celebrations.</a:t>
            </a:r>
            <a:endParaRPr lang="en-IN" sz="2400" dirty="0"/>
          </a:p>
        </p:txBody>
      </p:sp>
      <p:pic>
        <p:nvPicPr>
          <p:cNvPr id="5" name="Picture 4" descr="A large building with many people&#10;&#10;Description automatically generated">
            <a:extLst>
              <a:ext uri="{FF2B5EF4-FFF2-40B4-BE49-F238E27FC236}">
                <a16:creationId xmlns:a16="http://schemas.microsoft.com/office/drawing/2014/main" id="{5E59C3D0-4C8F-49FB-8B89-DEFCC99EEF09}"/>
              </a:ext>
            </a:extLst>
          </p:cNvPr>
          <p:cNvPicPr>
            <a:picLocks noChangeAspect="1"/>
          </p:cNvPicPr>
          <p:nvPr/>
        </p:nvPicPr>
        <p:blipFill rotWithShape="1">
          <a:blip r:embed="rId2">
            <a:extLst>
              <a:ext uri="{28A0092B-C50C-407E-A947-70E740481C1C}">
                <a14:useLocalDpi xmlns:a14="http://schemas.microsoft.com/office/drawing/2010/main" val="0"/>
              </a:ext>
            </a:extLst>
          </a:blip>
          <a:srcRect l="30276" r="15644" b="2"/>
          <a:stretch/>
        </p:blipFill>
        <p:spPr>
          <a:xfrm>
            <a:off x="6294238" y="973193"/>
            <a:ext cx="5116781" cy="5275207"/>
          </a:xfrm>
          <a:prstGeom prst="rect">
            <a:avLst/>
          </a:prstGeom>
        </p:spPr>
      </p:pic>
    </p:spTree>
    <p:extLst>
      <p:ext uri="{BB962C8B-B14F-4D97-AF65-F5344CB8AC3E}">
        <p14:creationId xmlns:p14="http://schemas.microsoft.com/office/powerpoint/2010/main" val="186076845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EFE9-8C88-192D-A52D-DFEA8541D294}"/>
              </a:ext>
            </a:extLst>
          </p:cNvPr>
          <p:cNvSpPr>
            <a:spLocks noGrp="1"/>
          </p:cNvSpPr>
          <p:nvPr>
            <p:ph type="title"/>
          </p:nvPr>
        </p:nvSpPr>
        <p:spPr>
          <a:xfrm>
            <a:off x="677334" y="609600"/>
            <a:ext cx="8596668" cy="1320800"/>
          </a:xfrm>
        </p:spPr>
        <p:txBody>
          <a:bodyPr anchor="t">
            <a:normAutofit/>
          </a:bodyPr>
          <a:lstStyle/>
          <a:p>
            <a:r>
              <a:rPr lang="en-IN" b="1" i="0">
                <a:effectLst/>
                <a:highlight>
                  <a:srgbClr val="FFFFFF"/>
                </a:highlight>
                <a:latin typeface="Söhne"/>
              </a:rPr>
              <a:t>Sri Lanka</a:t>
            </a:r>
            <a:br>
              <a:rPr lang="en-IN" b="1" i="0">
                <a:effectLst/>
                <a:highlight>
                  <a:srgbClr val="FFFFFF"/>
                </a:highlight>
                <a:latin typeface="Söhne"/>
              </a:rPr>
            </a:br>
            <a:endParaRPr lang="en-IN" dirty="0"/>
          </a:p>
        </p:txBody>
      </p:sp>
      <p:sp>
        <p:nvSpPr>
          <p:cNvPr id="3" name="Content Placeholder 2">
            <a:extLst>
              <a:ext uri="{FF2B5EF4-FFF2-40B4-BE49-F238E27FC236}">
                <a16:creationId xmlns:a16="http://schemas.microsoft.com/office/drawing/2014/main" id="{E06FCEFC-BE3B-CA86-C552-E152EA96A6C8}"/>
              </a:ext>
            </a:extLst>
          </p:cNvPr>
          <p:cNvSpPr>
            <a:spLocks noGrp="1"/>
          </p:cNvSpPr>
          <p:nvPr>
            <p:ph idx="1"/>
          </p:nvPr>
        </p:nvSpPr>
        <p:spPr>
          <a:xfrm>
            <a:off x="677334" y="1650125"/>
            <a:ext cx="5220430" cy="4391238"/>
          </a:xfrm>
        </p:spPr>
        <p:txBody>
          <a:bodyPr>
            <a:noAutofit/>
          </a:bodyPr>
          <a:lstStyle/>
          <a:p>
            <a:r>
              <a:rPr lang="en-US" sz="2400" b="1" i="0" dirty="0">
                <a:effectLst/>
                <a:highlight>
                  <a:srgbClr val="FFFFFF"/>
                </a:highlight>
                <a:latin typeface="Söhne"/>
              </a:rPr>
              <a:t>Ravana's Kingdom:</a:t>
            </a:r>
            <a:r>
              <a:rPr lang="en-US" sz="2400" b="0" i="0" dirty="0">
                <a:effectLst/>
                <a:highlight>
                  <a:srgbClr val="FFFFFF"/>
                </a:highlight>
                <a:latin typeface="Söhne"/>
              </a:rPr>
              <a:t> Sri Lanka is historically connected to the Ramayana as the kingdom of Ravana. Locations such as the Sigiriya rock fortress, Ashok </a:t>
            </a:r>
            <a:r>
              <a:rPr lang="en-US" sz="2400" b="0" i="0" dirty="0" err="1">
                <a:effectLst/>
                <a:highlight>
                  <a:srgbClr val="FFFFFF"/>
                </a:highlight>
                <a:latin typeface="Söhne"/>
              </a:rPr>
              <a:t>Vatika</a:t>
            </a:r>
            <a:r>
              <a:rPr lang="en-US" sz="2400" b="0" i="0" dirty="0">
                <a:effectLst/>
                <a:highlight>
                  <a:srgbClr val="FFFFFF"/>
                </a:highlight>
                <a:latin typeface="Söhne"/>
              </a:rPr>
              <a:t> (Nuwara </a:t>
            </a:r>
            <a:r>
              <a:rPr lang="en-US" sz="2400" b="0" i="0" dirty="0" err="1">
                <a:effectLst/>
                <a:highlight>
                  <a:srgbClr val="FFFFFF"/>
                </a:highlight>
                <a:latin typeface="Söhne"/>
              </a:rPr>
              <a:t>Eliya</a:t>
            </a:r>
            <a:r>
              <a:rPr lang="en-US" sz="2400" b="0" i="0" dirty="0">
                <a:effectLst/>
                <a:highlight>
                  <a:srgbClr val="FFFFFF"/>
                </a:highlight>
                <a:latin typeface="Söhne"/>
              </a:rPr>
              <a:t>), and </a:t>
            </a:r>
            <a:r>
              <a:rPr lang="en-US" sz="2400" b="0" i="0" dirty="0" err="1">
                <a:effectLst/>
                <a:highlight>
                  <a:srgbClr val="FFFFFF"/>
                </a:highlight>
                <a:latin typeface="Söhne"/>
              </a:rPr>
              <a:t>Munneswaram</a:t>
            </a:r>
            <a:r>
              <a:rPr lang="en-US" sz="2400" b="0" i="0" dirty="0">
                <a:effectLst/>
                <a:highlight>
                  <a:srgbClr val="FFFFFF"/>
                </a:highlight>
                <a:latin typeface="Söhne"/>
              </a:rPr>
              <a:t> temple are linked to the epic.</a:t>
            </a:r>
          </a:p>
          <a:p>
            <a:r>
              <a:rPr lang="en-US" sz="2400" b="0" i="0" dirty="0">
                <a:effectLst/>
                <a:highlight>
                  <a:srgbClr val="FFFFFF"/>
                </a:highlight>
                <a:latin typeface="Söhne"/>
              </a:rPr>
              <a:t>These sites attract pilgrims and tourists, fostering a cultural and historical connection between Sri Lanka and the Ramayana narrative.</a:t>
            </a:r>
            <a:endParaRPr lang="en-IN" sz="2400" dirty="0"/>
          </a:p>
        </p:txBody>
      </p:sp>
      <p:pic>
        <p:nvPicPr>
          <p:cNvPr id="5" name="Picture 4" descr="A statue of a person in a temple&#10;&#10;Description automatically generated">
            <a:extLst>
              <a:ext uri="{FF2B5EF4-FFF2-40B4-BE49-F238E27FC236}">
                <a16:creationId xmlns:a16="http://schemas.microsoft.com/office/drawing/2014/main" id="{9D1AC487-5EE0-088A-0158-358BECE7C650}"/>
              </a:ext>
            </a:extLst>
          </p:cNvPr>
          <p:cNvPicPr>
            <a:picLocks noChangeAspect="1"/>
          </p:cNvPicPr>
          <p:nvPr/>
        </p:nvPicPr>
        <p:blipFill rotWithShape="1">
          <a:blip r:embed="rId2">
            <a:extLst>
              <a:ext uri="{28A0092B-C50C-407E-A947-70E740481C1C}">
                <a14:useLocalDpi xmlns:a14="http://schemas.microsoft.com/office/drawing/2010/main" val="0"/>
              </a:ext>
            </a:extLst>
          </a:blip>
          <a:srcRect l="30142" r="33399" b="1"/>
          <a:stretch/>
        </p:blipFill>
        <p:spPr>
          <a:xfrm>
            <a:off x="7086448" y="818055"/>
            <a:ext cx="4428218" cy="4978400"/>
          </a:xfrm>
          <a:prstGeom prst="rect">
            <a:avLst/>
          </a:prstGeom>
        </p:spPr>
      </p:pic>
    </p:spTree>
    <p:extLst>
      <p:ext uri="{BB962C8B-B14F-4D97-AF65-F5344CB8AC3E}">
        <p14:creationId xmlns:p14="http://schemas.microsoft.com/office/powerpoint/2010/main" val="406224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D4F8-5F8D-C96E-96B1-67EA0CFDE036}"/>
              </a:ext>
            </a:extLst>
          </p:cNvPr>
          <p:cNvSpPr>
            <a:spLocks noGrp="1"/>
          </p:cNvSpPr>
          <p:nvPr>
            <p:ph type="title"/>
          </p:nvPr>
        </p:nvSpPr>
        <p:spPr>
          <a:xfrm>
            <a:off x="641925" y="294289"/>
            <a:ext cx="8596668" cy="1320800"/>
          </a:xfrm>
        </p:spPr>
        <p:txBody>
          <a:bodyPr anchor="t">
            <a:normAutofit/>
          </a:bodyPr>
          <a:lstStyle/>
          <a:p>
            <a:r>
              <a:rPr lang="en-IN" b="1" i="0" dirty="0">
                <a:effectLst/>
                <a:highlight>
                  <a:srgbClr val="FFFFFF"/>
                </a:highlight>
                <a:latin typeface="Söhne"/>
              </a:rPr>
              <a:t>Thailand</a:t>
            </a:r>
            <a:br>
              <a:rPr lang="en-IN" b="1" i="0" dirty="0">
                <a:effectLst/>
                <a:highlight>
                  <a:srgbClr val="FFFFFF"/>
                </a:highlight>
                <a:latin typeface="Söhne"/>
              </a:rPr>
            </a:br>
            <a:endParaRPr lang="en-IN" dirty="0"/>
          </a:p>
        </p:txBody>
      </p:sp>
      <p:sp>
        <p:nvSpPr>
          <p:cNvPr id="3" name="Content Placeholder 2">
            <a:extLst>
              <a:ext uri="{FF2B5EF4-FFF2-40B4-BE49-F238E27FC236}">
                <a16:creationId xmlns:a16="http://schemas.microsoft.com/office/drawing/2014/main" id="{0B0FA466-0212-3986-2912-C51D630A1F98}"/>
              </a:ext>
            </a:extLst>
          </p:cNvPr>
          <p:cNvSpPr>
            <a:spLocks noGrp="1"/>
          </p:cNvSpPr>
          <p:nvPr>
            <p:ph idx="1"/>
          </p:nvPr>
        </p:nvSpPr>
        <p:spPr>
          <a:xfrm>
            <a:off x="641925" y="1455848"/>
            <a:ext cx="6074185" cy="4913421"/>
          </a:xfrm>
        </p:spPr>
        <p:txBody>
          <a:bodyPr>
            <a:noAutofit/>
          </a:bodyPr>
          <a:lstStyle/>
          <a:p>
            <a:pPr>
              <a:lnSpc>
                <a:spcPct val="90000"/>
              </a:lnSpc>
            </a:pPr>
            <a:r>
              <a:rPr lang="en-US" sz="2200" b="1" i="0" dirty="0" err="1">
                <a:effectLst/>
                <a:highlight>
                  <a:srgbClr val="FFFFFF"/>
                </a:highlight>
                <a:latin typeface="Söhne"/>
              </a:rPr>
              <a:t>Ramakien</a:t>
            </a:r>
            <a:r>
              <a:rPr lang="en-US" sz="2200" b="1" i="0" dirty="0">
                <a:effectLst/>
                <a:highlight>
                  <a:srgbClr val="FFFFFF"/>
                </a:highlight>
                <a:latin typeface="Söhne"/>
              </a:rPr>
              <a:t>:</a:t>
            </a:r>
            <a:r>
              <a:rPr lang="en-US" sz="2200" b="0" i="0" dirty="0">
                <a:effectLst/>
                <a:highlight>
                  <a:srgbClr val="FFFFFF"/>
                </a:highlight>
                <a:latin typeface="Söhne"/>
              </a:rPr>
              <a:t> The Thai adaptation of the Ramayana, called the </a:t>
            </a:r>
            <a:r>
              <a:rPr lang="en-US" sz="2200" b="0" i="0" dirty="0" err="1">
                <a:effectLst/>
                <a:highlight>
                  <a:srgbClr val="FFFFFF"/>
                </a:highlight>
                <a:latin typeface="Söhne"/>
              </a:rPr>
              <a:t>Ramakien</a:t>
            </a:r>
            <a:r>
              <a:rPr lang="en-US" sz="2200" b="0" i="0" dirty="0">
                <a:effectLst/>
                <a:highlight>
                  <a:srgbClr val="FFFFFF"/>
                </a:highlight>
                <a:latin typeface="Söhne"/>
              </a:rPr>
              <a:t>, integrates local culture and Buddhist elements. It is a central part of Thai literature and arts.</a:t>
            </a:r>
          </a:p>
          <a:p>
            <a:pPr>
              <a:lnSpc>
                <a:spcPct val="90000"/>
              </a:lnSpc>
            </a:pPr>
            <a:r>
              <a:rPr lang="en-US" sz="2200" b="0" i="0" dirty="0">
                <a:effectLst/>
                <a:highlight>
                  <a:srgbClr val="FFFFFF"/>
                </a:highlight>
                <a:latin typeface="Söhne"/>
              </a:rPr>
              <a:t>Murals depicting scenes from the </a:t>
            </a:r>
            <a:r>
              <a:rPr lang="en-US" sz="2200" b="0" i="0" dirty="0" err="1">
                <a:effectLst/>
                <a:highlight>
                  <a:srgbClr val="FFFFFF"/>
                </a:highlight>
                <a:latin typeface="Söhne"/>
              </a:rPr>
              <a:t>Ramakien</a:t>
            </a:r>
            <a:r>
              <a:rPr lang="en-US" sz="2200" b="0" i="0" dirty="0">
                <a:effectLst/>
                <a:highlight>
                  <a:srgbClr val="FFFFFF"/>
                </a:highlight>
                <a:latin typeface="Söhne"/>
              </a:rPr>
              <a:t> adorn the walls of the Grand Palace in Bangkok. Traditional Thai dance and theater performances often depict </a:t>
            </a:r>
            <a:r>
              <a:rPr lang="en-US" sz="2200" b="0" i="0" dirty="0" err="1">
                <a:effectLst/>
                <a:highlight>
                  <a:srgbClr val="FFFFFF"/>
                </a:highlight>
                <a:latin typeface="Söhne"/>
              </a:rPr>
              <a:t>Ramakien</a:t>
            </a:r>
            <a:r>
              <a:rPr lang="en-US" sz="2200" b="0" i="0" dirty="0">
                <a:effectLst/>
                <a:highlight>
                  <a:srgbClr val="FFFFFF"/>
                </a:highlight>
                <a:latin typeface="Söhne"/>
              </a:rPr>
              <a:t> stories.</a:t>
            </a:r>
          </a:p>
          <a:p>
            <a:pPr>
              <a:lnSpc>
                <a:spcPct val="90000"/>
              </a:lnSpc>
            </a:pPr>
            <a:r>
              <a:rPr lang="en-US" sz="2200" dirty="0">
                <a:latin typeface="Söhne"/>
              </a:rPr>
              <a:t>The Ramayana or </a:t>
            </a:r>
            <a:r>
              <a:rPr lang="en-US" sz="2200" dirty="0" err="1">
                <a:latin typeface="Söhne"/>
              </a:rPr>
              <a:t>Ramakien</a:t>
            </a:r>
            <a:r>
              <a:rPr lang="en-US" sz="2200" dirty="0">
                <a:latin typeface="Söhne"/>
              </a:rPr>
              <a:t> is particularly appealing to the Thai people because it presents the image of an ideal king, Rama, who symbolizes the force of virtue or dharma while </a:t>
            </a:r>
            <a:r>
              <a:rPr lang="en-US" sz="2200" dirty="0" err="1">
                <a:latin typeface="Söhne"/>
              </a:rPr>
              <a:t>Thotsakan</a:t>
            </a:r>
            <a:r>
              <a:rPr lang="en-US" sz="2200" dirty="0">
                <a:latin typeface="Söhne"/>
              </a:rPr>
              <a:t> (Ravana) represents the force of evil. Eventually the force of good prevails.</a:t>
            </a:r>
            <a:endParaRPr lang="en-IN" sz="2200" dirty="0">
              <a:latin typeface="Söhne"/>
            </a:endParaRPr>
          </a:p>
        </p:txBody>
      </p:sp>
      <p:pic>
        <p:nvPicPr>
          <p:cNvPr id="5" name="Picture 4" descr="A mural on a wall&#10;&#10;Description automatically generated">
            <a:extLst>
              <a:ext uri="{FF2B5EF4-FFF2-40B4-BE49-F238E27FC236}">
                <a16:creationId xmlns:a16="http://schemas.microsoft.com/office/drawing/2014/main" id="{D3955DE8-491C-52E9-A04B-08AB2AAEA3FC}"/>
              </a:ext>
            </a:extLst>
          </p:cNvPr>
          <p:cNvPicPr>
            <a:picLocks noChangeAspect="1"/>
          </p:cNvPicPr>
          <p:nvPr/>
        </p:nvPicPr>
        <p:blipFill rotWithShape="1">
          <a:blip r:embed="rId2">
            <a:extLst>
              <a:ext uri="{28A0092B-C50C-407E-A947-70E740481C1C}">
                <a14:useLocalDpi xmlns:a14="http://schemas.microsoft.com/office/drawing/2010/main" val="0"/>
              </a:ext>
            </a:extLst>
          </a:blip>
          <a:srcRect l="13044" r="3620" b="2"/>
          <a:stretch/>
        </p:blipFill>
        <p:spPr>
          <a:xfrm>
            <a:off x="6978868" y="1615089"/>
            <a:ext cx="5023945" cy="4111293"/>
          </a:xfrm>
          <a:prstGeom prst="rect">
            <a:avLst/>
          </a:prstGeom>
        </p:spPr>
      </p:pic>
    </p:spTree>
    <p:extLst>
      <p:ext uri="{BB962C8B-B14F-4D97-AF65-F5344CB8AC3E}">
        <p14:creationId xmlns:p14="http://schemas.microsoft.com/office/powerpoint/2010/main" val="113346128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7244-BB61-9BF1-95C1-53CDBE17B6B4}"/>
              </a:ext>
            </a:extLst>
          </p:cNvPr>
          <p:cNvSpPr>
            <a:spLocks noGrp="1"/>
          </p:cNvSpPr>
          <p:nvPr>
            <p:ph type="title"/>
          </p:nvPr>
        </p:nvSpPr>
        <p:spPr>
          <a:xfrm>
            <a:off x="677334" y="341992"/>
            <a:ext cx="8596668" cy="1320800"/>
          </a:xfrm>
        </p:spPr>
        <p:txBody>
          <a:bodyPr anchor="t">
            <a:normAutofit/>
          </a:bodyPr>
          <a:lstStyle/>
          <a:p>
            <a:r>
              <a:rPr lang="en-IN" b="1" i="0" dirty="0">
                <a:effectLst/>
                <a:highlight>
                  <a:srgbClr val="FFFFFF"/>
                </a:highlight>
                <a:latin typeface="Söhne"/>
              </a:rPr>
              <a:t>Indonesia</a:t>
            </a:r>
            <a:br>
              <a:rPr lang="en-IN" b="1" i="0" dirty="0">
                <a:effectLst/>
                <a:highlight>
                  <a:srgbClr val="FFFFFF"/>
                </a:highlight>
                <a:latin typeface="Söhne"/>
              </a:rPr>
            </a:br>
            <a:endParaRPr lang="en-IN" dirty="0"/>
          </a:p>
        </p:txBody>
      </p:sp>
      <p:sp>
        <p:nvSpPr>
          <p:cNvPr id="3" name="Content Placeholder 2">
            <a:extLst>
              <a:ext uri="{FF2B5EF4-FFF2-40B4-BE49-F238E27FC236}">
                <a16:creationId xmlns:a16="http://schemas.microsoft.com/office/drawing/2014/main" id="{AB940094-49E3-9E60-4B50-B22D00359ED2}"/>
              </a:ext>
            </a:extLst>
          </p:cNvPr>
          <p:cNvSpPr>
            <a:spLocks noGrp="1"/>
          </p:cNvSpPr>
          <p:nvPr>
            <p:ph idx="1"/>
          </p:nvPr>
        </p:nvSpPr>
        <p:spPr>
          <a:xfrm>
            <a:off x="429692" y="1445885"/>
            <a:ext cx="6417149" cy="3749323"/>
          </a:xfrm>
        </p:spPr>
        <p:txBody>
          <a:bodyPr>
            <a:noAutofit/>
          </a:bodyPr>
          <a:lstStyle/>
          <a:p>
            <a:pPr>
              <a:lnSpc>
                <a:spcPct val="90000"/>
              </a:lnSpc>
            </a:pPr>
            <a:r>
              <a:rPr lang="en-IN" sz="2400" b="1" i="0" dirty="0" err="1">
                <a:effectLst/>
                <a:highlight>
                  <a:srgbClr val="FFFFFF"/>
                </a:highlight>
                <a:latin typeface="Söhne"/>
              </a:rPr>
              <a:t>Wayang</a:t>
            </a:r>
            <a:r>
              <a:rPr lang="en-IN" sz="2400" b="1" i="0" dirty="0">
                <a:effectLst/>
                <a:highlight>
                  <a:srgbClr val="FFFFFF"/>
                </a:highlight>
                <a:latin typeface="Söhne"/>
              </a:rPr>
              <a:t> </a:t>
            </a:r>
            <a:r>
              <a:rPr lang="en-IN" sz="2400" b="1" i="0" dirty="0" err="1">
                <a:effectLst/>
                <a:highlight>
                  <a:srgbClr val="FFFFFF"/>
                </a:highlight>
                <a:latin typeface="Söhne"/>
              </a:rPr>
              <a:t>Kulit</a:t>
            </a:r>
            <a:r>
              <a:rPr lang="en-IN" sz="2400" b="1" i="0" dirty="0">
                <a:effectLst/>
                <a:highlight>
                  <a:srgbClr val="FFFFFF"/>
                </a:highlight>
                <a:latin typeface="Söhne"/>
              </a:rPr>
              <a:t> and Kecak:</a:t>
            </a:r>
            <a:r>
              <a:rPr lang="en-IN" sz="2400" b="0" i="0" dirty="0">
                <a:effectLst/>
                <a:highlight>
                  <a:srgbClr val="FFFFFF"/>
                </a:highlight>
                <a:latin typeface="Söhne"/>
              </a:rPr>
              <a:t> The Ramayana is a significant influence on Indonesian performing arts. </a:t>
            </a:r>
            <a:r>
              <a:rPr lang="en-IN" sz="2400" b="0" i="0" dirty="0" err="1">
                <a:effectLst/>
                <a:highlight>
                  <a:srgbClr val="FFFFFF"/>
                </a:highlight>
                <a:latin typeface="Söhne"/>
              </a:rPr>
              <a:t>Wayang</a:t>
            </a:r>
            <a:r>
              <a:rPr lang="en-IN" sz="2400" b="0" i="0" dirty="0">
                <a:effectLst/>
                <a:highlight>
                  <a:srgbClr val="FFFFFF"/>
                </a:highlight>
                <a:latin typeface="Söhne"/>
              </a:rPr>
              <a:t> </a:t>
            </a:r>
            <a:r>
              <a:rPr lang="en-IN" sz="2400" b="0" i="0" dirty="0" err="1">
                <a:effectLst/>
                <a:highlight>
                  <a:srgbClr val="FFFFFF"/>
                </a:highlight>
                <a:latin typeface="Söhne"/>
              </a:rPr>
              <a:t>Kulit</a:t>
            </a:r>
            <a:r>
              <a:rPr lang="en-IN" sz="2400" b="0" i="0" dirty="0">
                <a:effectLst/>
                <a:highlight>
                  <a:srgbClr val="FFFFFF"/>
                </a:highlight>
                <a:latin typeface="Söhne"/>
              </a:rPr>
              <a:t>, a traditional form of shadow puppetry, and Kecak, a Balinese dance drama, vividly portray the epic's tales.</a:t>
            </a:r>
          </a:p>
          <a:p>
            <a:pPr>
              <a:lnSpc>
                <a:spcPct val="90000"/>
              </a:lnSpc>
            </a:pPr>
            <a:r>
              <a:rPr lang="en-US" sz="2400" b="0" i="0" dirty="0">
                <a:effectLst/>
                <a:highlight>
                  <a:srgbClr val="FFFFFF"/>
                </a:highlight>
                <a:latin typeface="Söhne"/>
              </a:rPr>
              <a:t>The Prambanan temple complex, a UNESCO World Heritage site, features extensive bas-reliefs illustrating scenes from the Ramayana, highlighting the epic's importance in Indonesian culture.</a:t>
            </a:r>
          </a:p>
          <a:p>
            <a:pPr>
              <a:lnSpc>
                <a:spcPct val="90000"/>
              </a:lnSpc>
            </a:pPr>
            <a:r>
              <a:rPr lang="en-US" sz="2400" b="0" i="0" dirty="0">
                <a:effectLst/>
                <a:highlight>
                  <a:srgbClr val="FFFFFF"/>
                </a:highlight>
                <a:latin typeface="Söhne"/>
              </a:rPr>
              <a:t>Despite being a Muslim-majority country, the Ramayana's legacy reflects Indonesia's Hindu-Buddhist past, promoting cultural unity and historical awareness.</a:t>
            </a:r>
            <a:endParaRPr lang="en-IN" sz="2400" dirty="0"/>
          </a:p>
        </p:txBody>
      </p:sp>
      <p:pic>
        <p:nvPicPr>
          <p:cNvPr id="5" name="Picture 4" descr="A stone building with Prambanan and a stone walkway&#10;&#10;Description automatically generated with medium confidence">
            <a:extLst>
              <a:ext uri="{FF2B5EF4-FFF2-40B4-BE49-F238E27FC236}">
                <a16:creationId xmlns:a16="http://schemas.microsoft.com/office/drawing/2014/main" id="{D1FEC31D-5734-32BE-CBD9-00FDE572D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483" y="1773286"/>
            <a:ext cx="4855779" cy="3749322"/>
          </a:xfrm>
          <a:prstGeom prst="rect">
            <a:avLst/>
          </a:prstGeom>
        </p:spPr>
      </p:pic>
    </p:spTree>
    <p:extLst>
      <p:ext uri="{BB962C8B-B14F-4D97-AF65-F5344CB8AC3E}">
        <p14:creationId xmlns:p14="http://schemas.microsoft.com/office/powerpoint/2010/main" val="252644734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2CD3-0A9F-BE1A-BC47-49E785CC8B38}"/>
              </a:ext>
            </a:extLst>
          </p:cNvPr>
          <p:cNvSpPr>
            <a:spLocks noGrp="1"/>
          </p:cNvSpPr>
          <p:nvPr>
            <p:ph type="title"/>
          </p:nvPr>
        </p:nvSpPr>
        <p:spPr>
          <a:xfrm>
            <a:off x="677334" y="303653"/>
            <a:ext cx="8596668" cy="1320800"/>
          </a:xfrm>
        </p:spPr>
        <p:txBody>
          <a:bodyPr anchor="t">
            <a:normAutofit/>
          </a:bodyPr>
          <a:lstStyle/>
          <a:p>
            <a:r>
              <a:rPr lang="en-IN" b="1" i="0" dirty="0">
                <a:effectLst/>
                <a:highlight>
                  <a:srgbClr val="FFFFFF"/>
                </a:highlight>
                <a:latin typeface="Söhne"/>
              </a:rPr>
              <a:t>Cambodia</a:t>
            </a:r>
            <a:br>
              <a:rPr lang="en-IN" b="1" i="0" dirty="0">
                <a:effectLst/>
                <a:highlight>
                  <a:srgbClr val="FFFFFF"/>
                </a:highlight>
                <a:latin typeface="Söhne"/>
              </a:rPr>
            </a:br>
            <a:endParaRPr lang="en-IN" dirty="0"/>
          </a:p>
        </p:txBody>
      </p:sp>
      <p:sp>
        <p:nvSpPr>
          <p:cNvPr id="3" name="Content Placeholder 2">
            <a:extLst>
              <a:ext uri="{FF2B5EF4-FFF2-40B4-BE49-F238E27FC236}">
                <a16:creationId xmlns:a16="http://schemas.microsoft.com/office/drawing/2014/main" id="{BC7A2BEB-0BC0-C98C-0317-CBF1A2C3815E}"/>
              </a:ext>
            </a:extLst>
          </p:cNvPr>
          <p:cNvSpPr>
            <a:spLocks noGrp="1"/>
          </p:cNvSpPr>
          <p:nvPr>
            <p:ph idx="1"/>
          </p:nvPr>
        </p:nvSpPr>
        <p:spPr>
          <a:xfrm>
            <a:off x="677334" y="1387367"/>
            <a:ext cx="6406638" cy="4653996"/>
          </a:xfrm>
        </p:spPr>
        <p:txBody>
          <a:bodyPr>
            <a:normAutofit/>
          </a:bodyPr>
          <a:lstStyle/>
          <a:p>
            <a:pPr>
              <a:lnSpc>
                <a:spcPct val="90000"/>
              </a:lnSpc>
            </a:pPr>
            <a:r>
              <a:rPr lang="en-US" sz="2400" b="1" i="0" dirty="0" err="1">
                <a:effectLst/>
                <a:highlight>
                  <a:srgbClr val="FFFFFF"/>
                </a:highlight>
                <a:latin typeface="Söhne"/>
              </a:rPr>
              <a:t>Reamker</a:t>
            </a:r>
            <a:r>
              <a:rPr lang="en-US" sz="2400" b="1" i="0" dirty="0">
                <a:effectLst/>
                <a:highlight>
                  <a:srgbClr val="FFFFFF"/>
                </a:highlight>
                <a:latin typeface="Söhne"/>
              </a:rPr>
              <a:t>:</a:t>
            </a:r>
            <a:r>
              <a:rPr lang="en-US" sz="2400" b="0" i="0" dirty="0">
                <a:effectLst/>
                <a:highlight>
                  <a:srgbClr val="FFFFFF"/>
                </a:highlight>
                <a:latin typeface="Söhne"/>
              </a:rPr>
              <a:t> </a:t>
            </a:r>
            <a:r>
              <a:rPr lang="en-US" sz="2400" b="0" i="0" dirty="0">
                <a:effectLst/>
                <a:latin typeface="Google Sans"/>
              </a:rPr>
              <a:t>The Khmer version of Ramayana bears the name </a:t>
            </a:r>
            <a:r>
              <a:rPr lang="en-US" sz="2400" b="0" i="0" dirty="0" err="1">
                <a:effectLst/>
                <a:latin typeface="Google Sans"/>
              </a:rPr>
              <a:t>Reamker</a:t>
            </a:r>
            <a:r>
              <a:rPr lang="en-US" sz="2400" b="0" i="0" dirty="0">
                <a:effectLst/>
                <a:latin typeface="Google Sans"/>
              </a:rPr>
              <a:t> (</a:t>
            </a:r>
            <a:r>
              <a:rPr lang="en-US" sz="2400" b="0" i="0" dirty="0" err="1">
                <a:effectLst/>
                <a:latin typeface="Google Sans"/>
              </a:rPr>
              <a:t>Ramakerti</a:t>
            </a:r>
            <a:r>
              <a:rPr lang="en-US" sz="2400" b="0" i="0" dirty="0">
                <a:effectLst/>
                <a:latin typeface="Google Sans"/>
              </a:rPr>
              <a:t>)-literally means "The Glory of Rama"</a:t>
            </a:r>
            <a:r>
              <a:rPr lang="en-US" sz="2400" b="0" i="0" dirty="0">
                <a:effectLst/>
                <a:highlight>
                  <a:srgbClr val="FFFFFF"/>
                </a:highlight>
                <a:latin typeface="Google Sans"/>
              </a:rPr>
              <a:t>. Indeed, the story of Rama is present in both art and literature throughout the history of Cambodia. Cambodian Ramayana contains some incidents that could not find in Valmiki's Ramayana. </a:t>
            </a:r>
          </a:p>
          <a:p>
            <a:pPr>
              <a:lnSpc>
                <a:spcPct val="90000"/>
              </a:lnSpc>
            </a:pPr>
            <a:r>
              <a:rPr lang="en-US" sz="2400" b="0" i="0" dirty="0" err="1">
                <a:effectLst/>
                <a:highlight>
                  <a:srgbClr val="FFFFFF"/>
                </a:highlight>
                <a:latin typeface="Söhne"/>
              </a:rPr>
              <a:t>Reamker</a:t>
            </a:r>
            <a:r>
              <a:rPr lang="en-US" sz="2400" dirty="0">
                <a:highlight>
                  <a:srgbClr val="FFFFFF"/>
                </a:highlight>
                <a:latin typeface="Söhne"/>
              </a:rPr>
              <a:t> </a:t>
            </a:r>
            <a:r>
              <a:rPr lang="en-US" sz="2400" b="0" i="0" dirty="0">
                <a:effectLst/>
                <a:highlight>
                  <a:srgbClr val="FFFFFF"/>
                </a:highlight>
                <a:latin typeface="Söhne"/>
              </a:rPr>
              <a:t>is central to Cambodian classical dance, literature, and sculpture.</a:t>
            </a:r>
          </a:p>
          <a:p>
            <a:pPr>
              <a:lnSpc>
                <a:spcPct val="90000"/>
              </a:lnSpc>
            </a:pPr>
            <a:r>
              <a:rPr lang="en-US" sz="2400" b="0" i="0" dirty="0">
                <a:effectLst/>
                <a:highlight>
                  <a:srgbClr val="FFFFFF"/>
                </a:highlight>
                <a:latin typeface="Söhne"/>
              </a:rPr>
              <a:t>The temple complex of Angkor Wat includes detailed bas-reliefs depicting scenes from the </a:t>
            </a:r>
            <a:r>
              <a:rPr lang="en-US" sz="2400" b="0" i="0" dirty="0" err="1">
                <a:effectLst/>
                <a:highlight>
                  <a:srgbClr val="FFFFFF"/>
                </a:highlight>
                <a:latin typeface="Söhne"/>
              </a:rPr>
              <a:t>Reamker</a:t>
            </a:r>
            <a:r>
              <a:rPr lang="en-US" sz="2400" b="0" i="0" dirty="0">
                <a:effectLst/>
                <a:highlight>
                  <a:srgbClr val="FFFFFF"/>
                </a:highlight>
                <a:latin typeface="Söhne"/>
              </a:rPr>
              <a:t>, showcasing the integration of Hindu epics into Cambodian history and art.</a:t>
            </a:r>
            <a:endParaRPr lang="en-IN" sz="2400" dirty="0"/>
          </a:p>
        </p:txBody>
      </p:sp>
      <p:pic>
        <p:nvPicPr>
          <p:cNvPr id="5" name="Picture 4" descr="A stone carving of a person fighting with a sword&#10;&#10;Description automatically generated">
            <a:extLst>
              <a:ext uri="{FF2B5EF4-FFF2-40B4-BE49-F238E27FC236}">
                <a16:creationId xmlns:a16="http://schemas.microsoft.com/office/drawing/2014/main" id="{F316E487-8DDB-C6A4-708D-EEEFF97A27B7}"/>
              </a:ext>
            </a:extLst>
          </p:cNvPr>
          <p:cNvPicPr>
            <a:picLocks noChangeAspect="1"/>
          </p:cNvPicPr>
          <p:nvPr/>
        </p:nvPicPr>
        <p:blipFill rotWithShape="1">
          <a:blip r:embed="rId2">
            <a:extLst>
              <a:ext uri="{28A0092B-C50C-407E-A947-70E740481C1C}">
                <a14:useLocalDpi xmlns:a14="http://schemas.microsoft.com/office/drawing/2010/main" val="0"/>
              </a:ext>
            </a:extLst>
          </a:blip>
          <a:srcRect l="1021" r="13687" b="-2"/>
          <a:stretch/>
        </p:blipFill>
        <p:spPr>
          <a:xfrm>
            <a:off x="7379934" y="1624453"/>
            <a:ext cx="4415050" cy="3882362"/>
          </a:xfrm>
          <a:prstGeom prst="rect">
            <a:avLst/>
          </a:prstGeom>
        </p:spPr>
      </p:pic>
    </p:spTree>
    <p:extLst>
      <p:ext uri="{BB962C8B-B14F-4D97-AF65-F5344CB8AC3E}">
        <p14:creationId xmlns:p14="http://schemas.microsoft.com/office/powerpoint/2010/main" val="356577888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E96C-5949-E6CF-FBC3-80EFA1B34F18}"/>
              </a:ext>
            </a:extLst>
          </p:cNvPr>
          <p:cNvSpPr>
            <a:spLocks noGrp="1"/>
          </p:cNvSpPr>
          <p:nvPr>
            <p:ph type="title"/>
          </p:nvPr>
        </p:nvSpPr>
        <p:spPr>
          <a:xfrm>
            <a:off x="677334" y="609600"/>
            <a:ext cx="8596668" cy="1320800"/>
          </a:xfrm>
        </p:spPr>
        <p:txBody>
          <a:bodyPr anchor="t">
            <a:normAutofit/>
          </a:bodyPr>
          <a:lstStyle/>
          <a:p>
            <a:r>
              <a:rPr lang="en-IN" b="1" i="0">
                <a:effectLst/>
                <a:highlight>
                  <a:srgbClr val="FFFFFF"/>
                </a:highlight>
                <a:latin typeface="Söhne"/>
              </a:rPr>
              <a:t>Malaysia</a:t>
            </a:r>
            <a:br>
              <a:rPr lang="en-IN" b="1" i="0">
                <a:effectLst/>
                <a:highlight>
                  <a:srgbClr val="FFFFFF"/>
                </a:highlight>
                <a:latin typeface="Söhne"/>
              </a:rPr>
            </a:br>
            <a:endParaRPr lang="en-IN" dirty="0"/>
          </a:p>
        </p:txBody>
      </p:sp>
      <p:sp>
        <p:nvSpPr>
          <p:cNvPr id="3" name="Content Placeholder 2">
            <a:extLst>
              <a:ext uri="{FF2B5EF4-FFF2-40B4-BE49-F238E27FC236}">
                <a16:creationId xmlns:a16="http://schemas.microsoft.com/office/drawing/2014/main" id="{B0F5F7D5-3B4B-52F0-7F00-99D18DB68909}"/>
              </a:ext>
            </a:extLst>
          </p:cNvPr>
          <p:cNvSpPr>
            <a:spLocks noGrp="1"/>
          </p:cNvSpPr>
          <p:nvPr>
            <p:ph idx="1"/>
          </p:nvPr>
        </p:nvSpPr>
        <p:spPr>
          <a:xfrm>
            <a:off x="677334" y="1487819"/>
            <a:ext cx="6459190" cy="4553543"/>
          </a:xfrm>
        </p:spPr>
        <p:txBody>
          <a:bodyPr>
            <a:normAutofit/>
          </a:bodyPr>
          <a:lstStyle/>
          <a:p>
            <a:pPr>
              <a:lnSpc>
                <a:spcPct val="90000"/>
              </a:lnSpc>
            </a:pPr>
            <a:r>
              <a:rPr lang="en-US" sz="2400" b="0" i="0" dirty="0">
                <a:effectLst/>
                <a:highlight>
                  <a:srgbClr val="FFFFFF"/>
                </a:highlight>
                <a:latin typeface="Söhne"/>
              </a:rPr>
              <a:t>The Tamil community in Malaysia celebrates Ramayana-related festivals such as Diwali and Thaipusam, where episodes from the epic are recounted.</a:t>
            </a:r>
          </a:p>
          <a:p>
            <a:pPr>
              <a:lnSpc>
                <a:spcPct val="90000"/>
              </a:lnSpc>
            </a:pPr>
            <a:r>
              <a:rPr lang="en-US" sz="2400" b="0" i="0" dirty="0" err="1">
                <a:effectLst/>
                <a:latin typeface="Google Sans"/>
              </a:rPr>
              <a:t>Hikayat</a:t>
            </a:r>
            <a:r>
              <a:rPr lang="en-US" sz="2400" b="0" i="0" dirty="0">
                <a:effectLst/>
                <a:latin typeface="Google Sans"/>
              </a:rPr>
              <a:t> Seri Rama</a:t>
            </a:r>
            <a:r>
              <a:rPr lang="en-US" sz="2400" b="0" i="0" dirty="0">
                <a:effectLst/>
                <a:highlight>
                  <a:srgbClr val="FFFFFF"/>
                </a:highlight>
                <a:latin typeface="Google Sans"/>
              </a:rPr>
              <a:t> is the Malay literary adaptation of the Hindu Ramayana epic in the form of a </a:t>
            </a:r>
            <a:r>
              <a:rPr lang="en-US" sz="2400" b="0" i="0" dirty="0" err="1">
                <a:effectLst/>
                <a:highlight>
                  <a:srgbClr val="FFFFFF"/>
                </a:highlight>
                <a:latin typeface="Google Sans"/>
              </a:rPr>
              <a:t>hikayat</a:t>
            </a:r>
            <a:r>
              <a:rPr lang="en-US" sz="2400" b="0" i="0" dirty="0">
                <a:effectLst/>
                <a:highlight>
                  <a:srgbClr val="FFFFFF"/>
                </a:highlight>
                <a:latin typeface="Google Sans"/>
              </a:rPr>
              <a:t>. The main story remains the same as the original Sanskrit version but some aspects of it were slightly modified to a local context such as the spelling and pronunciation of names.</a:t>
            </a:r>
            <a:endParaRPr lang="en-IN" sz="2400" dirty="0"/>
          </a:p>
        </p:txBody>
      </p:sp>
      <p:pic>
        <p:nvPicPr>
          <p:cNvPr id="5" name="Picture 4" descr="A person and person in traditional clothing&#10;&#10;Description automatically generated">
            <a:extLst>
              <a:ext uri="{FF2B5EF4-FFF2-40B4-BE49-F238E27FC236}">
                <a16:creationId xmlns:a16="http://schemas.microsoft.com/office/drawing/2014/main" id="{5F82114E-284E-7AE1-9F2C-26BC1908D9A4}"/>
              </a:ext>
            </a:extLst>
          </p:cNvPr>
          <p:cNvPicPr>
            <a:picLocks noChangeAspect="1"/>
          </p:cNvPicPr>
          <p:nvPr/>
        </p:nvPicPr>
        <p:blipFill rotWithShape="1">
          <a:blip r:embed="rId2">
            <a:extLst>
              <a:ext uri="{28A0092B-C50C-407E-A947-70E740481C1C}">
                <a14:useLocalDpi xmlns:a14="http://schemas.microsoft.com/office/drawing/2010/main" val="0"/>
              </a:ext>
            </a:extLst>
          </a:blip>
          <a:srcRect l="9318" r="15006"/>
          <a:stretch/>
        </p:blipFill>
        <p:spPr>
          <a:xfrm>
            <a:off x="7264320" y="1487819"/>
            <a:ext cx="4415050" cy="3882362"/>
          </a:xfrm>
          <a:prstGeom prst="rect">
            <a:avLst/>
          </a:prstGeom>
        </p:spPr>
      </p:pic>
    </p:spTree>
    <p:extLst>
      <p:ext uri="{BB962C8B-B14F-4D97-AF65-F5344CB8AC3E}">
        <p14:creationId xmlns:p14="http://schemas.microsoft.com/office/powerpoint/2010/main" val="3113200877"/>
      </p:ext>
    </p:extLst>
  </p:cSld>
  <p:clrMapOvr>
    <a:masterClrMapping/>
  </p:clrMapOvr>
  <p:transition spd="slow">
    <p:push dir="u"/>
  </p:transition>
</p:sld>
</file>

<file path=ppt/theme/theme1.xml><?xml version="1.0" encoding="utf-8"?>
<a:theme xmlns:a="http://schemas.openxmlformats.org/drawingml/2006/main" name="Fac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310</TotalTime>
  <Words>1189</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Broadway</vt:lpstr>
      <vt:lpstr>Google Sans</vt:lpstr>
      <vt:lpstr>Söhne</vt:lpstr>
      <vt:lpstr>Trebuchet MS</vt:lpstr>
      <vt:lpstr>Wingdings 3</vt:lpstr>
      <vt:lpstr>Facet</vt:lpstr>
      <vt:lpstr>Significance of Lord Ram Globally</vt:lpstr>
      <vt:lpstr>PowerPoint Presentation</vt:lpstr>
      <vt:lpstr>India </vt:lpstr>
      <vt:lpstr>Nepal </vt:lpstr>
      <vt:lpstr>Sri Lanka </vt:lpstr>
      <vt:lpstr>Thailand </vt:lpstr>
      <vt:lpstr>Indonesia </vt:lpstr>
      <vt:lpstr>Cambodia </vt:lpstr>
      <vt:lpstr>Malaysia </vt:lpstr>
      <vt:lpstr>Myanmar (Burma) </vt:lpstr>
      <vt:lpstr>Philippines &amp; Laos  </vt:lpstr>
      <vt:lpstr>Egypt &amp; Turkey </vt:lpstr>
      <vt:lpstr>Global Hindu Diaspora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Significance of Lord Ram Globally</dc:title>
  <dc:creator>Swati Yadav</dc:creator>
  <cp:lastModifiedBy>Swati Yadav</cp:lastModifiedBy>
  <cp:revision>2</cp:revision>
  <dcterms:created xsi:type="dcterms:W3CDTF">2024-05-15T08:43:33Z</dcterms:created>
  <dcterms:modified xsi:type="dcterms:W3CDTF">2024-05-15T13:55:08Z</dcterms:modified>
</cp:coreProperties>
</file>